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54" r:id="rId3"/>
    <p:sldId id="386" r:id="rId4"/>
    <p:sldId id="259" r:id="rId5"/>
    <p:sldId id="263" r:id="rId6"/>
    <p:sldId id="382" r:id="rId7"/>
    <p:sldId id="266" r:id="rId8"/>
    <p:sldId id="267" r:id="rId9"/>
    <p:sldId id="268" r:id="rId10"/>
    <p:sldId id="270" r:id="rId11"/>
    <p:sldId id="258" r:id="rId12"/>
    <p:sldId id="284" r:id="rId13"/>
    <p:sldId id="287" r:id="rId14"/>
    <p:sldId id="365" r:id="rId15"/>
    <p:sldId id="367" r:id="rId16"/>
    <p:sldId id="394" r:id="rId17"/>
    <p:sldId id="368" r:id="rId18"/>
    <p:sldId id="369" r:id="rId19"/>
    <p:sldId id="291" r:id="rId20"/>
    <p:sldId id="399" r:id="rId21"/>
    <p:sldId id="370" r:id="rId22"/>
    <p:sldId id="371" r:id="rId23"/>
    <p:sldId id="404" r:id="rId24"/>
    <p:sldId id="296" r:id="rId25"/>
    <p:sldId id="331" r:id="rId26"/>
    <p:sldId id="332" r:id="rId27"/>
    <p:sldId id="403" r:id="rId28"/>
    <p:sldId id="299" r:id="rId29"/>
    <p:sldId id="372" r:id="rId30"/>
    <p:sldId id="387" r:id="rId31"/>
    <p:sldId id="402" r:id="rId32"/>
    <p:sldId id="388" r:id="rId33"/>
    <p:sldId id="389" r:id="rId34"/>
    <p:sldId id="378" r:id="rId35"/>
    <p:sldId id="377" r:id="rId36"/>
    <p:sldId id="311" r:id="rId37"/>
    <p:sldId id="390" r:id="rId38"/>
    <p:sldId id="312" r:id="rId39"/>
    <p:sldId id="313" r:id="rId40"/>
    <p:sldId id="391" r:id="rId41"/>
    <p:sldId id="405" r:id="rId42"/>
    <p:sldId id="376" r:id="rId43"/>
    <p:sldId id="375" r:id="rId44"/>
    <p:sldId id="304" r:id="rId45"/>
    <p:sldId id="321" r:id="rId46"/>
    <p:sldId id="379" r:id="rId47"/>
    <p:sldId id="380" r:id="rId48"/>
    <p:sldId id="393" r:id="rId49"/>
    <p:sldId id="392" r:id="rId50"/>
    <p:sldId id="308" r:id="rId51"/>
    <p:sldId id="333" r:id="rId52"/>
    <p:sldId id="348" r:id="rId53"/>
    <p:sldId id="352" r:id="rId54"/>
    <p:sldId id="318" r:id="rId55"/>
    <p:sldId id="343" r:id="rId56"/>
    <p:sldId id="358" r:id="rId57"/>
    <p:sldId id="320" r:id="rId58"/>
    <p:sldId id="335" r:id="rId59"/>
    <p:sldId id="336" r:id="rId60"/>
    <p:sldId id="337" r:id="rId61"/>
    <p:sldId id="338" r:id="rId62"/>
    <p:sldId id="340" r:id="rId63"/>
    <p:sldId id="341" r:id="rId64"/>
    <p:sldId id="342" r:id="rId65"/>
    <p:sldId id="357" r:id="rId66"/>
    <p:sldId id="346" r:id="rId67"/>
    <p:sldId id="347" r:id="rId68"/>
    <p:sldId id="381" r:id="rId69"/>
    <p:sldId id="349" r:id="rId70"/>
    <p:sldId id="350" r:id="rId71"/>
    <p:sldId id="353" r:id="rId72"/>
    <p:sldId id="355" r:id="rId73"/>
    <p:sldId id="356" r:id="rId74"/>
    <p:sldId id="359" r:id="rId75"/>
    <p:sldId id="360" r:id="rId76"/>
    <p:sldId id="361" r:id="rId77"/>
    <p:sldId id="383" r:id="rId78"/>
    <p:sldId id="384" r:id="rId79"/>
    <p:sldId id="401" r:id="rId80"/>
    <p:sldId id="351" r:id="rId81"/>
    <p:sldId id="39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5A5A5"/>
    <a:srgbClr val="7F7F7F"/>
    <a:srgbClr val="B6E5A5"/>
    <a:srgbClr val="C2DAF0"/>
    <a:srgbClr val="DDC0E6"/>
    <a:srgbClr val="9BDC84"/>
    <a:srgbClr val="BC84CE"/>
    <a:srgbClr val="008663"/>
    <a:srgbClr val="009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77326" autoAdjust="0"/>
  </p:normalViewPr>
  <p:slideViewPr>
    <p:cSldViewPr snapToGrid="0">
      <p:cViewPr varScale="1">
        <p:scale>
          <a:sx n="85" d="100"/>
          <a:sy n="85" d="100"/>
        </p:scale>
        <p:origin x="8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B684F-092A-4D64-8F45-93FC9981025F}" type="datetimeFigureOut">
              <a:rPr lang="en-US" smtClean="0"/>
              <a:t>10/9/2018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20B82-F6D3-44E4-A055-0646D20B973F}" type="slidenum">
              <a:rPr lang="en-US" smtClean="0"/>
              <a:t>‹#›</a:t>
            </a:fld>
            <a:endParaRPr lang="en-US"/>
          </a:p>
        </p:txBody>
      </p:sp>
    </p:spTree>
    <p:extLst>
      <p:ext uri="{BB962C8B-B14F-4D97-AF65-F5344CB8AC3E}">
        <p14:creationId xmlns:p14="http://schemas.microsoft.com/office/powerpoint/2010/main" val="2304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 music lover and</a:t>
            </a:r>
            <a:r>
              <a:rPr lang="en-US" baseline="0" dirty="0" smtClean="0"/>
              <a:t> I love live music and go to a lot of concerts. Over the years, it’s hard to remember all the details, and I find myself reminiscing with a friend, and we’re like, what year did we see Radiohead in Chicago? What venue was that? So I had the idea of writing an application that would allow me to record all the concerts I go to – it would be my Concert Diary.</a:t>
            </a:r>
            <a:endParaRPr lang="en-US" dirty="0" smtClean="0"/>
          </a:p>
          <a:p>
            <a:endParaRPr lang="en-US" dirty="0" smtClean="0"/>
          </a:p>
          <a:p>
            <a:r>
              <a:rPr lang="en-US" baseline="0" dirty="0" smtClean="0"/>
              <a:t>Today we are going to talk about the process of testing the API for that application. More specifically, we’re talking about Unit testing in Visual Studio and Integration testing with Postman. This is a beginner level talk for people who aren’t already comfortable with unit testing and integration testing in Postman.</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a:t>
            </a:fld>
            <a:endParaRPr lang="en-US"/>
          </a:p>
        </p:txBody>
      </p:sp>
    </p:spTree>
    <p:extLst>
      <p:ext uri="{BB962C8B-B14F-4D97-AF65-F5344CB8AC3E}">
        <p14:creationId xmlns:p14="http://schemas.microsoft.com/office/powerpoint/2010/main" val="2418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we are just looking at the bottom two layers, making it a frustum. That’s just bonus trivia – it has nothing to do with testing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10</a:t>
            </a:fld>
            <a:endParaRPr lang="en-US"/>
          </a:p>
        </p:txBody>
      </p:sp>
    </p:spTree>
    <p:extLst>
      <p:ext uri="{BB962C8B-B14F-4D97-AF65-F5344CB8AC3E}">
        <p14:creationId xmlns:p14="http://schemas.microsoft.com/office/powerpoint/2010/main" val="472581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as I was saying, I wrote this application to record my concerts, and as I was writing unit tests for it, there were two struggles and I want to show you how I solved those issues.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11</a:t>
            </a:fld>
            <a:endParaRPr lang="en-US"/>
          </a:p>
        </p:txBody>
      </p:sp>
    </p:spTree>
    <p:extLst>
      <p:ext uri="{BB962C8B-B14F-4D97-AF65-F5344CB8AC3E}">
        <p14:creationId xmlns:p14="http://schemas.microsoft.com/office/powerpoint/2010/main" val="113501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time your</a:t>
            </a:r>
            <a:r>
              <a:rPr lang="en-US" baseline="0" dirty="0" smtClean="0"/>
              <a:t> endpoints will have some dependencies – they will be interacting with a database, or a message queue, or other services. My application has a service for getting data in and out of a database, and a service for sending tweets.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12</a:t>
            </a:fld>
            <a:endParaRPr lang="en-US"/>
          </a:p>
        </p:txBody>
      </p:sp>
    </p:spTree>
    <p:extLst>
      <p:ext uri="{BB962C8B-B14F-4D97-AF65-F5344CB8AC3E}">
        <p14:creationId xmlns:p14="http://schemas.microsoft.com/office/powerpoint/2010/main" val="248802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my first attempt to write unit tests, I was very generically validating values on my response object. I couldn’t be more specific because I didn’t control the data my dependencies produced.</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13</a:t>
            </a:fld>
            <a:endParaRPr lang="en-US"/>
          </a:p>
        </p:txBody>
      </p:sp>
    </p:spTree>
    <p:extLst>
      <p:ext uri="{BB962C8B-B14F-4D97-AF65-F5344CB8AC3E}">
        <p14:creationId xmlns:p14="http://schemas.microsoft.com/office/powerpoint/2010/main" val="175303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endpoint is creating new instances of my services.</a:t>
            </a:r>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14</a:t>
            </a:fld>
            <a:endParaRPr lang="en-US"/>
          </a:p>
        </p:txBody>
      </p:sp>
    </p:spTree>
    <p:extLst>
      <p:ext uri="{BB962C8B-B14F-4D97-AF65-F5344CB8AC3E}">
        <p14:creationId xmlns:p14="http://schemas.microsoft.com/office/powerpoint/2010/main" val="726433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calling methods on those services.</a:t>
            </a:r>
            <a:r>
              <a:rPr lang="en-US" baseline="0" dirty="0" smtClean="0"/>
              <a:t> So what’s wrong with that?</a:t>
            </a:r>
          </a:p>
          <a:p>
            <a:r>
              <a:rPr lang="en-US" baseline="0" dirty="0" smtClean="0"/>
              <a:t>We don’t want to manipulate data in the repository every time we run our unit tests.</a:t>
            </a:r>
          </a:p>
          <a:p>
            <a:r>
              <a:rPr lang="en-US" baseline="0" dirty="0" smtClean="0"/>
              <a:t>The services may not be up, and may still be in development when we run our unit tests.</a:t>
            </a:r>
          </a:p>
          <a:p>
            <a:r>
              <a:rPr lang="en-US" baseline="0" dirty="0" smtClean="0"/>
              <a:t>And unit tests should not be testing external dependencies. That job will be saved for our integration tests. We need a way to get around that.</a:t>
            </a:r>
          </a:p>
        </p:txBody>
      </p:sp>
      <p:sp>
        <p:nvSpPr>
          <p:cNvPr id="4" name="Slide Number Placeholder 3"/>
          <p:cNvSpPr>
            <a:spLocks noGrp="1"/>
          </p:cNvSpPr>
          <p:nvPr>
            <p:ph type="sldNum" sz="quarter" idx="10"/>
          </p:nvPr>
        </p:nvSpPr>
        <p:spPr/>
        <p:txBody>
          <a:bodyPr/>
          <a:lstStyle/>
          <a:p>
            <a:fld id="{20620B82-F6D3-44E4-A055-0646D20B973F}" type="slidenum">
              <a:rPr lang="en-US" smtClean="0"/>
              <a:t>15</a:t>
            </a:fld>
            <a:endParaRPr lang="en-US"/>
          </a:p>
        </p:txBody>
      </p:sp>
    </p:spTree>
    <p:extLst>
      <p:ext uri="{BB962C8B-B14F-4D97-AF65-F5344CB8AC3E}">
        <p14:creationId xmlns:p14="http://schemas.microsoft.com/office/powerpoint/2010/main" val="2535166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use dependency injection to solve this problem. </a:t>
            </a:r>
            <a:r>
              <a:rPr lang="en-US" dirty="0" smtClean="0"/>
              <a:t>Dependency injection is a design pattern where a dependency</a:t>
            </a:r>
            <a:r>
              <a:rPr lang="en-US" baseline="0" dirty="0" smtClean="0"/>
              <a:t> is passed into an object rather than have that object create its own dependencies. This pattern helps us to avoid tight coupling. The reason why we care about it from a unit testing standpoint is because we can pass in mocked implementations of our dependencies.</a:t>
            </a:r>
            <a:r>
              <a:rPr lang="en-US" dirty="0" smtClean="0"/>
              <a:t> There</a:t>
            </a:r>
            <a:r>
              <a:rPr lang="en-US" baseline="0" dirty="0" smtClean="0"/>
              <a:t> are several dependency injection frameworks for .NET out there. </a:t>
            </a:r>
            <a:r>
              <a:rPr lang="en-US" dirty="0" smtClean="0"/>
              <a:t>Unity</a:t>
            </a:r>
            <a:r>
              <a:rPr lang="en-US" baseline="0" dirty="0" smtClean="0"/>
              <a:t> and </a:t>
            </a:r>
            <a:r>
              <a:rPr lang="en-US" dirty="0" err="1" smtClean="0"/>
              <a:t>Ninject</a:t>
            </a:r>
            <a:r>
              <a:rPr lang="en-US" dirty="0" smtClean="0"/>
              <a:t> are two that I’ve worked with. </a:t>
            </a:r>
            <a:r>
              <a:rPr lang="en-US" baseline="0" dirty="0" smtClean="0"/>
              <a:t> If you are using ASP.NET Core, it has Dependency Injection built in.</a:t>
            </a:r>
            <a:endParaRPr lang="en-US" dirty="0" smtClean="0"/>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16</a:t>
            </a:fld>
            <a:endParaRPr lang="en-US"/>
          </a:p>
        </p:txBody>
      </p:sp>
    </p:spTree>
    <p:extLst>
      <p:ext uri="{BB962C8B-B14F-4D97-AF65-F5344CB8AC3E}">
        <p14:creationId xmlns:p14="http://schemas.microsoft.com/office/powerpoint/2010/main" val="252023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setup our controller to use DI.</a:t>
            </a:r>
          </a:p>
          <a:p>
            <a:endParaRPr lang="en-US" dirty="0" smtClean="0"/>
          </a:p>
          <a:p>
            <a:r>
              <a:rPr lang="en-US" dirty="0" smtClean="0"/>
              <a:t>1. First, we </a:t>
            </a:r>
            <a:r>
              <a:rPr lang="en-US" baseline="0" dirty="0" smtClean="0"/>
              <a:t>add a constructor that takes our two dependencies as parameters. </a:t>
            </a:r>
          </a:p>
          <a:p>
            <a:r>
              <a:rPr lang="en-US" baseline="0" dirty="0" smtClean="0"/>
              <a:t>2. Instead of passing in concrete classes, our service classes now implement interfaces. Using interfaces will allow us to pass in “mocked” implementations of our dependencies, which we’ll cover next. </a:t>
            </a:r>
          </a:p>
          <a:p>
            <a:r>
              <a:rPr lang="en-US" baseline="0" dirty="0" smtClean="0"/>
              <a:t>3. In this case, I’m using Unity for my Dependency Injection, so I registered these two dependencies with a Unity container which just involved a little configuration.</a:t>
            </a:r>
          </a:p>
          <a:p>
            <a:r>
              <a:rPr lang="en-US" baseline="0" dirty="0" smtClean="0"/>
              <a:t>4. The Unity container will inject the concert service and tweet service objects when the Concerts Controller object is created.</a:t>
            </a:r>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17</a:t>
            </a:fld>
            <a:endParaRPr lang="en-US"/>
          </a:p>
        </p:txBody>
      </p:sp>
    </p:spTree>
    <p:extLst>
      <p:ext uri="{BB962C8B-B14F-4D97-AF65-F5344CB8AC3E}">
        <p14:creationId xmlns:p14="http://schemas.microsoft.com/office/powerpoint/2010/main" val="1952059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are passing the dependencies in our constructor, we no longer need to do this.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18</a:t>
            </a:fld>
            <a:endParaRPr lang="en-US"/>
          </a:p>
        </p:txBody>
      </p:sp>
    </p:spTree>
    <p:extLst>
      <p:ext uri="{BB962C8B-B14F-4D97-AF65-F5344CB8AC3E}">
        <p14:creationId xmlns:p14="http://schemas.microsoft.com/office/powerpoint/2010/main" val="71237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 we are calling the services with the private read-only fields that we set inside our constructor.</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19</a:t>
            </a:fld>
            <a:endParaRPr lang="en-US"/>
          </a:p>
        </p:txBody>
      </p:sp>
    </p:spTree>
    <p:extLst>
      <p:ext uri="{BB962C8B-B14F-4D97-AF65-F5344CB8AC3E}">
        <p14:creationId xmlns:p14="http://schemas.microsoft.com/office/powerpoint/2010/main" val="221005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a:t>
            </a:fld>
            <a:endParaRPr lang="en-US"/>
          </a:p>
        </p:txBody>
      </p:sp>
    </p:spTree>
    <p:extLst>
      <p:ext uri="{BB962C8B-B14F-4D97-AF65-F5344CB8AC3E}">
        <p14:creationId xmlns:p14="http://schemas.microsoft.com/office/powerpoint/2010/main" val="70883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earlier, we</a:t>
            </a:r>
            <a:r>
              <a:rPr lang="en-US" baseline="0" dirty="0" smtClean="0"/>
              <a:t> want to pass in mocked implementations of our services. We use mocks when we don’t want to invoke the code of these classes. In this case we don’t, because we aren’t testing the concert repository or the external tweet service. We will leave those tests to our integration testing.</a:t>
            </a:r>
          </a:p>
          <a:p>
            <a:endParaRPr lang="en-US" baseline="0" dirty="0" smtClean="0"/>
          </a:p>
          <a:p>
            <a:r>
              <a:rPr lang="en-US" baseline="0" dirty="0" smtClean="0"/>
              <a:t>I’m using the .NET Framework library </a:t>
            </a:r>
            <a:r>
              <a:rPr lang="en-US" baseline="0" dirty="0" err="1" smtClean="0"/>
              <a:t>Moq</a:t>
            </a:r>
            <a:r>
              <a:rPr lang="en-US" baseline="0" dirty="0" smtClean="0"/>
              <a:t> M-O-Q. This creates an object that implements our service interfaces. It will prevent the code in our real services from being invoked. It will also allow us to set up the objects to return test data that mimics real data. You can install this mocking library from nugget.</a:t>
            </a:r>
          </a:p>
        </p:txBody>
      </p:sp>
      <p:sp>
        <p:nvSpPr>
          <p:cNvPr id="4" name="Slide Number Placeholder 3"/>
          <p:cNvSpPr>
            <a:spLocks noGrp="1"/>
          </p:cNvSpPr>
          <p:nvPr>
            <p:ph type="sldNum" sz="quarter" idx="10"/>
          </p:nvPr>
        </p:nvSpPr>
        <p:spPr/>
        <p:txBody>
          <a:bodyPr/>
          <a:lstStyle/>
          <a:p>
            <a:fld id="{20620B82-F6D3-44E4-A055-0646D20B973F}" type="slidenum">
              <a:rPr lang="en-US" smtClean="0"/>
              <a:t>21</a:t>
            </a:fld>
            <a:endParaRPr lang="en-US"/>
          </a:p>
        </p:txBody>
      </p:sp>
    </p:spTree>
    <p:extLst>
      <p:ext uri="{BB962C8B-B14F-4D97-AF65-F5344CB8AC3E}">
        <p14:creationId xmlns:p14="http://schemas.microsoft.com/office/powerpoint/2010/main" val="3827403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Initialize</a:t>
            </a:r>
            <a:r>
              <a:rPr lang="en-US" baseline="0" dirty="0" smtClean="0"/>
              <a:t> method, we can setup our mock objects to return test data. Here we are saying Setup our concert service so that when Create Concert method on our service is called, and any string is passed </a:t>
            </a:r>
            <a:r>
              <a:rPr lang="en-US" baseline="0" dirty="0" smtClean="0"/>
              <a:t>in, </a:t>
            </a:r>
            <a:r>
              <a:rPr lang="en-US" baseline="0" dirty="0" smtClean="0"/>
              <a:t>and an object of type Concert is passed in, return a response object with Request ID </a:t>
            </a:r>
            <a:r>
              <a:rPr lang="en-US" baseline="0" dirty="0" smtClean="0"/>
              <a:t>that we set up, and </a:t>
            </a:r>
            <a:r>
              <a:rPr lang="en-US" baseline="0" dirty="0" smtClean="0"/>
              <a:t>a concert object with test values.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22</a:t>
            </a:fld>
            <a:endParaRPr lang="en-US"/>
          </a:p>
        </p:txBody>
      </p:sp>
    </p:spTree>
    <p:extLst>
      <p:ext uri="{BB962C8B-B14F-4D97-AF65-F5344CB8AC3E}">
        <p14:creationId xmlns:p14="http://schemas.microsoft.com/office/powerpoint/2010/main" val="1706390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Initialize</a:t>
            </a:r>
            <a:r>
              <a:rPr lang="en-US" baseline="0" dirty="0" smtClean="0"/>
              <a:t> method, we can setup our mock objects to return test data. Here we are saying Setup our concert service so that when Create Concert method on our service is called, and any string is passed in for the request ID, and an object of type Concert is passed in, return a response object with Request ID of our constant request ID (check to make sure I show this), and a concert object with test values.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23</a:t>
            </a:fld>
            <a:endParaRPr lang="en-US"/>
          </a:p>
        </p:txBody>
      </p:sp>
    </p:spTree>
    <p:extLst>
      <p:ext uri="{BB962C8B-B14F-4D97-AF65-F5344CB8AC3E}">
        <p14:creationId xmlns:p14="http://schemas.microsoft.com/office/powerpoint/2010/main" val="1987786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we’ve set up our mocks, our tests can be more specific. We can verify that properties on our response objects are returned with a specific value. That value is from the test data we setup.</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24</a:t>
            </a:fld>
            <a:endParaRPr lang="en-US"/>
          </a:p>
        </p:txBody>
      </p:sp>
    </p:spTree>
    <p:extLst>
      <p:ext uri="{BB962C8B-B14F-4D97-AF65-F5344CB8AC3E}">
        <p14:creationId xmlns:p14="http://schemas.microsoft.com/office/powerpoint/2010/main" val="4127838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now we’re jamming with testable code. </a:t>
            </a:r>
            <a:r>
              <a:rPr lang="en-US" dirty="0" smtClean="0"/>
              <a:t>We have solved problem 1 with dependency</a:t>
            </a:r>
            <a:r>
              <a:rPr lang="en-US" baseline="0" dirty="0" smtClean="0"/>
              <a:t> injection. Our services implement interfaces and we pass our services into the constructor of our controller. Our test class passes in mocked implementations of our services so that the dependencies don’t get called. This allows us to Setup the dependency methods to return values that we control and can test. We don’t touch our repositories, and everyone is happy!</a:t>
            </a:r>
            <a:endParaRPr lang="en-US" dirty="0" smtClean="0"/>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25</a:t>
            </a:fld>
            <a:endParaRPr lang="en-US"/>
          </a:p>
        </p:txBody>
      </p:sp>
    </p:spTree>
    <p:extLst>
      <p:ext uri="{BB962C8B-B14F-4D97-AF65-F5344CB8AC3E}">
        <p14:creationId xmlns:p14="http://schemas.microsoft.com/office/powerpoint/2010/main" val="2818537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testable</a:t>
            </a:r>
            <a:r>
              <a:rPr lang="en-US" baseline="0" dirty="0" smtClean="0"/>
              <a:t> code and we know how to handle dependencies, the next step is knowing what to test. When I first started writing unit tests, this is the part I struggled with the most. Looking at my controller method, it was hard to know where to start, and just as importantly, </a:t>
            </a:r>
            <a:r>
              <a:rPr lang="en-US" baseline="0" dirty="0" smtClean="0"/>
              <a:t>know </a:t>
            </a:r>
            <a:r>
              <a:rPr lang="en-US" baseline="0" dirty="0" smtClean="0"/>
              <a:t>where to stop.</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26</a:t>
            </a:fld>
            <a:endParaRPr lang="en-US"/>
          </a:p>
        </p:txBody>
      </p:sp>
    </p:spTree>
    <p:extLst>
      <p:ext uri="{BB962C8B-B14F-4D97-AF65-F5344CB8AC3E}">
        <p14:creationId xmlns:p14="http://schemas.microsoft.com/office/powerpoint/2010/main" val="312466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One way we can solve this problem is by using a </a:t>
            </a:r>
            <a:r>
              <a:rPr lang="en-US" baseline="0" dirty="0" smtClean="0"/>
              <a:t>tool we have available to us in Visual Studio for analyzing code coverage.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27</a:t>
            </a:fld>
            <a:endParaRPr lang="en-US"/>
          </a:p>
        </p:txBody>
      </p:sp>
    </p:spTree>
    <p:extLst>
      <p:ext uri="{BB962C8B-B14F-4D97-AF65-F5344CB8AC3E}">
        <p14:creationId xmlns:p14="http://schemas.microsoft.com/office/powerpoint/2010/main" val="1648132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Test</a:t>
            </a:r>
            <a:r>
              <a:rPr lang="en-US" baseline="0" dirty="0" smtClean="0"/>
              <a:t> Explorer window, you can turn this on by right-clicking the Unit heading. We only have two tests so far, so let’s see what that gives us.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28</a:t>
            </a:fld>
            <a:endParaRPr lang="en-US"/>
          </a:p>
        </p:txBody>
      </p:sp>
    </p:spTree>
    <p:extLst>
      <p:ext uri="{BB962C8B-B14F-4D97-AF65-F5344CB8AC3E}">
        <p14:creationId xmlns:p14="http://schemas.microsoft.com/office/powerpoint/2010/main" val="1806733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you analyze the code coverage, a results pane will appear that will tell you what percentage of your code is covered and not. This is where the attribute on our Test Class [Exclude From Code Coverage] is helpful. Visual Studio will ignore classes with this attribute. But you should only decorate your class with that attribute if the code SHOULD be excluded.</a:t>
            </a:r>
          </a:p>
          <a:p>
            <a:endParaRPr lang="en-US" baseline="0" dirty="0" smtClean="0"/>
          </a:p>
          <a:p>
            <a:r>
              <a:rPr lang="en-US" baseline="0" dirty="0" smtClean="0"/>
              <a:t>There is a </a:t>
            </a:r>
            <a:r>
              <a:rPr lang="en-US" baseline="0" dirty="0" smtClean="0"/>
              <a:t>button to Show Code Coverage Coloring. </a:t>
            </a:r>
          </a:p>
          <a:p>
            <a:endParaRPr lang="en-US" dirty="0" smtClean="0"/>
          </a:p>
          <a:p>
            <a:r>
              <a:rPr lang="en-US" dirty="0" smtClean="0"/>
              <a:t>Click over to the Concert Controller and you can see how it applies to the</a:t>
            </a:r>
            <a:r>
              <a:rPr lang="en-US" baseline="0" dirty="0" smtClean="0"/>
              <a:t> Post Method we are currently working on. These colors are customizable, so yours might look different.</a:t>
            </a:r>
            <a:endParaRPr lang="en-US" dirty="0" smtClean="0"/>
          </a:p>
          <a:p>
            <a:r>
              <a:rPr lang="en-US" dirty="0" smtClean="0"/>
              <a:t>I will include a link at the end for</a:t>
            </a:r>
            <a:r>
              <a:rPr lang="en-US" baseline="0" dirty="0" smtClean="0"/>
              <a:t> directions on how to do this in visual studio, so don’t worry about that part for now.</a:t>
            </a:r>
            <a:endParaRPr lang="en-US" dirty="0" smtClean="0"/>
          </a:p>
          <a:p>
            <a:endParaRPr lang="en-US" dirty="0" smtClean="0"/>
          </a:p>
          <a:p>
            <a:r>
              <a:rPr lang="en-US" dirty="0" smtClean="0"/>
              <a:t>This feature does not mean the line was sufficiently</a:t>
            </a:r>
            <a:r>
              <a:rPr lang="en-US" baseline="0" dirty="0" smtClean="0"/>
              <a:t> tested. All it means, is that the line was executed from one of our tests. </a:t>
            </a:r>
            <a:r>
              <a:rPr lang="en-US" baseline="0" dirty="0" smtClean="0"/>
              <a:t>Here, green </a:t>
            </a:r>
            <a:r>
              <a:rPr lang="en-US" baseline="0" dirty="0" smtClean="0"/>
              <a:t>means it was, red means it wasn’t, yellow means, partially.</a:t>
            </a:r>
          </a:p>
        </p:txBody>
      </p:sp>
      <p:sp>
        <p:nvSpPr>
          <p:cNvPr id="4" name="Slide Number Placeholder 3"/>
          <p:cNvSpPr>
            <a:spLocks noGrp="1"/>
          </p:cNvSpPr>
          <p:nvPr>
            <p:ph type="sldNum" sz="quarter" idx="10"/>
          </p:nvPr>
        </p:nvSpPr>
        <p:spPr/>
        <p:txBody>
          <a:bodyPr/>
          <a:lstStyle/>
          <a:p>
            <a:fld id="{20620B82-F6D3-44E4-A055-0646D20B973F}" type="slidenum">
              <a:rPr lang="en-US" smtClean="0"/>
              <a:t>29</a:t>
            </a:fld>
            <a:endParaRPr lang="en-US"/>
          </a:p>
        </p:txBody>
      </p:sp>
    </p:spTree>
    <p:extLst>
      <p:ext uri="{BB962C8B-B14F-4D97-AF65-F5344CB8AC3E}">
        <p14:creationId xmlns:p14="http://schemas.microsoft.com/office/powerpoint/2010/main" val="64290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Looking back at our tests, we only have two so far. Both of those tests validate a successful path. This leads us to our next tip for figuring out what to test.</a:t>
            </a:r>
          </a:p>
        </p:txBody>
      </p:sp>
      <p:sp>
        <p:nvSpPr>
          <p:cNvPr id="4" name="Slide Number Placeholder 3"/>
          <p:cNvSpPr>
            <a:spLocks noGrp="1"/>
          </p:cNvSpPr>
          <p:nvPr>
            <p:ph type="sldNum" sz="quarter" idx="10"/>
          </p:nvPr>
        </p:nvSpPr>
        <p:spPr/>
        <p:txBody>
          <a:bodyPr/>
          <a:lstStyle/>
          <a:p>
            <a:fld id="{20620B82-F6D3-44E4-A055-0646D20B973F}" type="slidenum">
              <a:rPr lang="en-US" smtClean="0"/>
              <a:t>30</a:t>
            </a:fld>
            <a:endParaRPr lang="en-US"/>
          </a:p>
        </p:txBody>
      </p:sp>
    </p:spTree>
    <p:extLst>
      <p:ext uri="{BB962C8B-B14F-4D97-AF65-F5344CB8AC3E}">
        <p14:creationId xmlns:p14="http://schemas.microsoft.com/office/powerpoint/2010/main" val="60657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thanks to all</a:t>
            </a:r>
            <a:r>
              <a:rPr lang="en-US" baseline="0" dirty="0" smtClean="0"/>
              <a:t> of the KCDC Sponsors. They make this event possible and affordable.</a:t>
            </a:r>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2230772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looking at your endpoints and figuring out what to test, think of two possible outcomes. If the request is properly formed, and contains</a:t>
            </a:r>
            <a:r>
              <a:rPr lang="en-US" baseline="0" dirty="0" smtClean="0"/>
              <a:t> the right headers, and valid data, then the call should be successful and we should be testing that our response reflects that.</a:t>
            </a:r>
          </a:p>
          <a:p>
            <a:endParaRPr lang="en-US" baseline="0" dirty="0" smtClean="0"/>
          </a:p>
          <a:p>
            <a:r>
              <a:rPr lang="en-US" baseline="0" dirty="0" smtClean="0"/>
              <a:t>Sometimes users and clients don’t send a proper request, and we need to test that we are handling those errors appropriately.</a:t>
            </a:r>
          </a:p>
          <a:p>
            <a:endParaRPr lang="en-US" baseline="0" dirty="0" smtClean="0"/>
          </a:p>
          <a:p>
            <a:r>
              <a:rPr lang="en-US" baseline="0" dirty="0" smtClean="0"/>
              <a:t>So we have </a:t>
            </a:r>
            <a:r>
              <a:rPr lang="en-US" baseline="0" dirty="0" smtClean="0"/>
              <a:t>happy </a:t>
            </a:r>
            <a:r>
              <a:rPr lang="en-US" baseline="0" dirty="0" smtClean="0"/>
              <a:t>path and the sad path testing.</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31</a:t>
            </a:fld>
            <a:endParaRPr lang="en-US"/>
          </a:p>
        </p:txBody>
      </p:sp>
    </p:spTree>
    <p:extLst>
      <p:ext uri="{BB962C8B-B14F-4D97-AF65-F5344CB8AC3E}">
        <p14:creationId xmlns:p14="http://schemas.microsoft.com/office/powerpoint/2010/main" val="2782757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our request reaches the end of our endpoint here and everything is successful, we’re testing a happy path.</a:t>
            </a:r>
          </a:p>
        </p:txBody>
      </p:sp>
      <p:sp>
        <p:nvSpPr>
          <p:cNvPr id="4" name="Slide Number Placeholder 3"/>
          <p:cNvSpPr>
            <a:spLocks noGrp="1"/>
          </p:cNvSpPr>
          <p:nvPr>
            <p:ph type="sldNum" sz="quarter" idx="10"/>
          </p:nvPr>
        </p:nvSpPr>
        <p:spPr/>
        <p:txBody>
          <a:bodyPr/>
          <a:lstStyle/>
          <a:p>
            <a:fld id="{20620B82-F6D3-44E4-A055-0646D20B973F}" type="slidenum">
              <a:rPr lang="en-US" smtClean="0"/>
              <a:t>32</a:t>
            </a:fld>
            <a:endParaRPr lang="en-US"/>
          </a:p>
        </p:txBody>
      </p:sp>
    </p:spTree>
    <p:extLst>
      <p:ext uri="{BB962C8B-B14F-4D97-AF65-F5344CB8AC3E}">
        <p14:creationId xmlns:p14="http://schemas.microsoft.com/office/powerpoint/2010/main" val="327545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request isn’t formed properly or is missing something, we are throwing exceptions here and need to test that as well.</a:t>
            </a:r>
          </a:p>
        </p:txBody>
      </p:sp>
      <p:sp>
        <p:nvSpPr>
          <p:cNvPr id="4" name="Slide Number Placeholder 3"/>
          <p:cNvSpPr>
            <a:spLocks noGrp="1"/>
          </p:cNvSpPr>
          <p:nvPr>
            <p:ph type="sldNum" sz="quarter" idx="10"/>
          </p:nvPr>
        </p:nvSpPr>
        <p:spPr/>
        <p:txBody>
          <a:bodyPr/>
          <a:lstStyle/>
          <a:p>
            <a:fld id="{20620B82-F6D3-44E4-A055-0646D20B973F}" type="slidenum">
              <a:rPr lang="en-US" smtClean="0"/>
              <a:t>33</a:t>
            </a:fld>
            <a:endParaRPr lang="en-US"/>
          </a:p>
        </p:txBody>
      </p:sp>
    </p:spTree>
    <p:extLst>
      <p:ext uri="{BB962C8B-B14F-4D97-AF65-F5344CB8AC3E}">
        <p14:creationId xmlns:p14="http://schemas.microsoft.com/office/powerpoint/2010/main" val="3033937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far we’ve only </a:t>
            </a:r>
            <a:r>
              <a:rPr lang="en-US" baseline="0" dirty="0" smtClean="0"/>
              <a:t>have </a:t>
            </a:r>
            <a:r>
              <a:rPr lang="en-US" baseline="0" dirty="0" smtClean="0"/>
              <a:t>happy path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test a sad path, Our next test can verify that we throw an exception when the concert object is null. </a:t>
            </a:r>
          </a:p>
          <a:p>
            <a:endParaRPr lang="en-US" baseline="0" dirty="0" smtClean="0"/>
          </a:p>
          <a:p>
            <a:r>
              <a:rPr lang="en-US" baseline="0" dirty="0" smtClean="0"/>
              <a:t>Note that we are decorating our test method with Expected Exception.</a:t>
            </a:r>
          </a:p>
        </p:txBody>
      </p:sp>
      <p:sp>
        <p:nvSpPr>
          <p:cNvPr id="4" name="Slide Number Placeholder 3"/>
          <p:cNvSpPr>
            <a:spLocks noGrp="1"/>
          </p:cNvSpPr>
          <p:nvPr>
            <p:ph type="sldNum" sz="quarter" idx="10"/>
          </p:nvPr>
        </p:nvSpPr>
        <p:spPr/>
        <p:txBody>
          <a:bodyPr/>
          <a:lstStyle/>
          <a:p>
            <a:fld id="{20620B82-F6D3-44E4-A055-0646D20B973F}" type="slidenum">
              <a:rPr lang="en-US" smtClean="0"/>
              <a:t>34</a:t>
            </a:fld>
            <a:endParaRPr lang="en-US"/>
          </a:p>
        </p:txBody>
      </p:sp>
    </p:spTree>
    <p:extLst>
      <p:ext uri="{BB962C8B-B14F-4D97-AF65-F5344CB8AC3E}">
        <p14:creationId xmlns:p14="http://schemas.microsoft.com/office/powerpoint/2010/main" val="2720332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smtClean="0"/>
              <a:t>setup concert to be null.</a:t>
            </a:r>
          </a:p>
        </p:txBody>
      </p:sp>
      <p:sp>
        <p:nvSpPr>
          <p:cNvPr id="4" name="Slide Number Placeholder 3"/>
          <p:cNvSpPr>
            <a:spLocks noGrp="1"/>
          </p:cNvSpPr>
          <p:nvPr>
            <p:ph type="sldNum" sz="quarter" idx="10"/>
          </p:nvPr>
        </p:nvSpPr>
        <p:spPr/>
        <p:txBody>
          <a:bodyPr/>
          <a:lstStyle/>
          <a:p>
            <a:fld id="{20620B82-F6D3-44E4-A055-0646D20B973F}" type="slidenum">
              <a:rPr lang="en-US" smtClean="0"/>
              <a:t>35</a:t>
            </a:fld>
            <a:endParaRPr lang="en-US"/>
          </a:p>
        </p:txBody>
      </p:sp>
    </p:spTree>
    <p:extLst>
      <p:ext uri="{BB962C8B-B14F-4D97-AF65-F5344CB8AC3E}">
        <p14:creationId xmlns:p14="http://schemas.microsoft.com/office/powerpoint/2010/main" val="197736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put a Try Catch around the controller method call, so we can catch the exception, which is what we are testing here.</a:t>
            </a:r>
          </a:p>
        </p:txBody>
      </p:sp>
      <p:sp>
        <p:nvSpPr>
          <p:cNvPr id="4" name="Slide Number Placeholder 3"/>
          <p:cNvSpPr>
            <a:spLocks noGrp="1"/>
          </p:cNvSpPr>
          <p:nvPr>
            <p:ph type="sldNum" sz="quarter" idx="10"/>
          </p:nvPr>
        </p:nvSpPr>
        <p:spPr/>
        <p:txBody>
          <a:bodyPr/>
          <a:lstStyle/>
          <a:p>
            <a:fld id="{20620B82-F6D3-44E4-A055-0646D20B973F}" type="slidenum">
              <a:rPr lang="en-US" smtClean="0"/>
              <a:t>36</a:t>
            </a:fld>
            <a:endParaRPr lang="en-US"/>
          </a:p>
        </p:txBody>
      </p:sp>
    </p:spTree>
    <p:extLst>
      <p:ext uri="{BB962C8B-B14F-4D97-AF65-F5344CB8AC3E}">
        <p14:creationId xmlns:p14="http://schemas.microsoft.com/office/powerpoint/2010/main" val="2429441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Verify our status code and error message.</a:t>
            </a:r>
          </a:p>
        </p:txBody>
      </p:sp>
      <p:sp>
        <p:nvSpPr>
          <p:cNvPr id="4" name="Slide Number Placeholder 3"/>
          <p:cNvSpPr>
            <a:spLocks noGrp="1"/>
          </p:cNvSpPr>
          <p:nvPr>
            <p:ph type="sldNum" sz="quarter" idx="10"/>
          </p:nvPr>
        </p:nvSpPr>
        <p:spPr/>
        <p:txBody>
          <a:bodyPr/>
          <a:lstStyle/>
          <a:p>
            <a:fld id="{20620B82-F6D3-44E4-A055-0646D20B973F}" type="slidenum">
              <a:rPr lang="en-US" smtClean="0"/>
              <a:t>37</a:t>
            </a:fld>
            <a:endParaRPr lang="en-US"/>
          </a:p>
        </p:txBody>
      </p:sp>
    </p:spTree>
    <p:extLst>
      <p:ext uri="{BB962C8B-B14F-4D97-AF65-F5344CB8AC3E}">
        <p14:creationId xmlns:p14="http://schemas.microsoft.com/office/powerpoint/2010/main" val="325414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are verifying that we never call Create Concert from our Concert Service. You can also verify that something is called Once, At Least Once, </a:t>
            </a:r>
            <a:r>
              <a:rPr lang="en-US" baseline="0" dirty="0" smtClean="0"/>
              <a:t>or a specific </a:t>
            </a:r>
            <a:r>
              <a:rPr lang="en-US" baseline="0" dirty="0" smtClean="0"/>
              <a:t>number of </a:t>
            </a:r>
            <a:r>
              <a:rPr lang="en-US" baseline="0" dirty="0" smtClean="0"/>
              <a:t>times.</a:t>
            </a:r>
            <a:endParaRPr lang="en-US" baseline="0" dirty="0" smtClean="0"/>
          </a:p>
        </p:txBody>
      </p:sp>
      <p:sp>
        <p:nvSpPr>
          <p:cNvPr id="4" name="Slide Number Placeholder 3"/>
          <p:cNvSpPr>
            <a:spLocks noGrp="1"/>
          </p:cNvSpPr>
          <p:nvPr>
            <p:ph type="sldNum" sz="quarter" idx="10"/>
          </p:nvPr>
        </p:nvSpPr>
        <p:spPr/>
        <p:txBody>
          <a:bodyPr/>
          <a:lstStyle/>
          <a:p>
            <a:fld id="{20620B82-F6D3-44E4-A055-0646D20B973F}" type="slidenum">
              <a:rPr lang="en-US" smtClean="0"/>
              <a:t>38</a:t>
            </a:fld>
            <a:endParaRPr lang="en-US"/>
          </a:p>
        </p:txBody>
      </p:sp>
    </p:spTree>
    <p:extLst>
      <p:ext uri="{BB962C8B-B14F-4D97-AF65-F5344CB8AC3E}">
        <p14:creationId xmlns:p14="http://schemas.microsoft.com/office/powerpoint/2010/main" val="1504637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here we need to remember to throw our exception.</a:t>
            </a:r>
          </a:p>
        </p:txBody>
      </p:sp>
      <p:sp>
        <p:nvSpPr>
          <p:cNvPr id="4" name="Slide Number Placeholder 3"/>
          <p:cNvSpPr>
            <a:spLocks noGrp="1"/>
          </p:cNvSpPr>
          <p:nvPr>
            <p:ph type="sldNum" sz="quarter" idx="10"/>
          </p:nvPr>
        </p:nvSpPr>
        <p:spPr/>
        <p:txBody>
          <a:bodyPr/>
          <a:lstStyle/>
          <a:p>
            <a:fld id="{20620B82-F6D3-44E4-A055-0646D20B973F}" type="slidenum">
              <a:rPr lang="en-US" smtClean="0"/>
              <a:t>39</a:t>
            </a:fld>
            <a:endParaRPr lang="en-US"/>
          </a:p>
        </p:txBody>
      </p:sp>
    </p:spTree>
    <p:extLst>
      <p:ext uri="{BB962C8B-B14F-4D97-AF65-F5344CB8AC3E}">
        <p14:creationId xmlns:p14="http://schemas.microsoft.com/office/powerpoint/2010/main" val="2622286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can think about other scenarios that we might write tests for. We would also write a test where Concert isn’t null, but some of the required properties are invalid.</a:t>
            </a:r>
          </a:p>
        </p:txBody>
      </p:sp>
      <p:sp>
        <p:nvSpPr>
          <p:cNvPr id="4" name="Slide Number Placeholder 3"/>
          <p:cNvSpPr>
            <a:spLocks noGrp="1"/>
          </p:cNvSpPr>
          <p:nvPr>
            <p:ph type="sldNum" sz="quarter" idx="10"/>
          </p:nvPr>
        </p:nvSpPr>
        <p:spPr/>
        <p:txBody>
          <a:bodyPr/>
          <a:lstStyle/>
          <a:p>
            <a:fld id="{20620B82-F6D3-44E4-A055-0646D20B973F}" type="slidenum">
              <a:rPr lang="en-US" smtClean="0"/>
              <a:t>40</a:t>
            </a:fld>
            <a:endParaRPr lang="en-US"/>
          </a:p>
        </p:txBody>
      </p:sp>
    </p:spTree>
    <p:extLst>
      <p:ext uri="{BB962C8B-B14F-4D97-AF65-F5344CB8AC3E}">
        <p14:creationId xmlns:p14="http://schemas.microsoft.com/office/powerpoint/2010/main" val="374205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briefly</a:t>
            </a:r>
            <a:r>
              <a:rPr lang="en-US" baseline="0" dirty="0" smtClean="0"/>
              <a:t> discuss the importance of testing and the layers of testing. Then we will move on to our the first main topic, which is unit testing and solving two common problems. The second section is on Integration Testing with Postman. We’ll save some time at the end for questions.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a:t>
            </a:fld>
            <a:endParaRPr lang="en-US"/>
          </a:p>
        </p:txBody>
      </p:sp>
    </p:spTree>
    <p:extLst>
      <p:ext uri="{BB962C8B-B14F-4D97-AF65-F5344CB8AC3E}">
        <p14:creationId xmlns:p14="http://schemas.microsoft.com/office/powerpoint/2010/main" val="2550824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can think about other scenarios that we might write tests for. We would also write a test where Concert isn’t null, but some of the required properties are invalid.</a:t>
            </a:r>
          </a:p>
        </p:txBody>
      </p:sp>
      <p:sp>
        <p:nvSpPr>
          <p:cNvPr id="4" name="Slide Number Placeholder 3"/>
          <p:cNvSpPr>
            <a:spLocks noGrp="1"/>
          </p:cNvSpPr>
          <p:nvPr>
            <p:ph type="sldNum" sz="quarter" idx="10"/>
          </p:nvPr>
        </p:nvSpPr>
        <p:spPr/>
        <p:txBody>
          <a:bodyPr/>
          <a:lstStyle/>
          <a:p>
            <a:fld id="{20620B82-F6D3-44E4-A055-0646D20B973F}" type="slidenum">
              <a:rPr lang="en-US" smtClean="0"/>
              <a:t>41</a:t>
            </a:fld>
            <a:endParaRPr lang="en-US"/>
          </a:p>
        </p:txBody>
      </p:sp>
    </p:spTree>
    <p:extLst>
      <p:ext uri="{BB962C8B-B14F-4D97-AF65-F5344CB8AC3E}">
        <p14:creationId xmlns:p14="http://schemas.microsoft.com/office/powerpoint/2010/main" val="3600367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after</a:t>
            </a:r>
            <a:r>
              <a:rPr lang="en-US" baseline="0" dirty="0" smtClean="0"/>
              <a:t> writing those tests, we </a:t>
            </a:r>
            <a:r>
              <a:rPr lang="en-US" dirty="0" smtClean="0"/>
              <a:t>analyze our code again, we can see that our Exception</a:t>
            </a:r>
            <a:r>
              <a:rPr lang="en-US" baseline="0" dirty="0" smtClean="0"/>
              <a:t> cases have been tested.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still have yellow lines and haven’t tested what happens when we pass FALSE for our Tweet Concert parameter</a:t>
            </a:r>
            <a:endParaRPr lang="en-US" dirty="0" smtClean="0"/>
          </a:p>
        </p:txBody>
      </p:sp>
      <p:sp>
        <p:nvSpPr>
          <p:cNvPr id="4" name="Slide Number Placeholder 3"/>
          <p:cNvSpPr>
            <a:spLocks noGrp="1"/>
          </p:cNvSpPr>
          <p:nvPr>
            <p:ph type="sldNum" sz="quarter" idx="10"/>
          </p:nvPr>
        </p:nvSpPr>
        <p:spPr/>
        <p:txBody>
          <a:bodyPr/>
          <a:lstStyle/>
          <a:p>
            <a:fld id="{20620B82-F6D3-44E4-A055-0646D20B973F}" type="slidenum">
              <a:rPr lang="en-US" smtClean="0"/>
              <a:t>42</a:t>
            </a:fld>
            <a:endParaRPr lang="en-US"/>
          </a:p>
        </p:txBody>
      </p:sp>
    </p:spTree>
    <p:extLst>
      <p:ext uri="{BB962C8B-B14F-4D97-AF65-F5344CB8AC3E}">
        <p14:creationId xmlns:p14="http://schemas.microsoft.com/office/powerpoint/2010/main" val="2464422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add a test that passes false in the Tweet</a:t>
            </a:r>
            <a:r>
              <a:rPr lang="en-US" baseline="0" dirty="0" smtClean="0"/>
              <a:t> Concert Parameter, and verify that the Tweet </a:t>
            </a:r>
            <a:r>
              <a:rPr lang="en-US" baseline="0" dirty="0" err="1" smtClean="0"/>
              <a:t>Url</a:t>
            </a:r>
            <a:r>
              <a:rPr lang="en-US" baseline="0" dirty="0" smtClean="0"/>
              <a:t> is an empty string as expected, we see that Analyze Code Coverage turns that line from Yellow, which means partially tested, to Green.</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43</a:t>
            </a:fld>
            <a:endParaRPr lang="en-US"/>
          </a:p>
        </p:txBody>
      </p:sp>
    </p:spTree>
    <p:extLst>
      <p:ext uri="{BB962C8B-B14F-4D97-AF65-F5344CB8AC3E}">
        <p14:creationId xmlns:p14="http://schemas.microsoft.com/office/powerpoint/2010/main" val="2924868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it looks like our code coverage is complete. But remember, that just means that the line of code was executed, not that the unit testing is sufficient.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44</a:t>
            </a:fld>
            <a:endParaRPr lang="en-US"/>
          </a:p>
        </p:txBody>
      </p:sp>
    </p:spTree>
    <p:extLst>
      <p:ext uri="{BB962C8B-B14F-4D97-AF65-F5344CB8AC3E}">
        <p14:creationId xmlns:p14="http://schemas.microsoft.com/office/powerpoint/2010/main" val="1817851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we didn’t really test a Sad</a:t>
            </a:r>
            <a:r>
              <a:rPr lang="en-US" baseline="0" dirty="0" smtClean="0"/>
              <a:t> Path outcome for Validating the Web Request Headers. This is a static class method that checks to make sure a app ID header and a user ID header are included in the request. Let’s take a look at that static class now.</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45</a:t>
            </a:fld>
            <a:endParaRPr lang="en-US"/>
          </a:p>
        </p:txBody>
      </p:sp>
    </p:spTree>
    <p:extLst>
      <p:ext uri="{BB962C8B-B14F-4D97-AF65-F5344CB8AC3E}">
        <p14:creationId xmlns:p14="http://schemas.microsoft.com/office/powerpoint/2010/main" val="955387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can see that we</a:t>
            </a:r>
            <a:r>
              <a:rPr lang="en-US" baseline="0" dirty="0" smtClean="0"/>
              <a:t> aren’t testing the Sad Path that throws exceptions when the headers are missing.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already know how to solve for</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46</a:t>
            </a:fld>
            <a:endParaRPr lang="en-US"/>
          </a:p>
        </p:txBody>
      </p:sp>
    </p:spTree>
    <p:extLst>
      <p:ext uri="{BB962C8B-B14F-4D97-AF65-F5344CB8AC3E}">
        <p14:creationId xmlns:p14="http://schemas.microsoft.com/office/powerpoint/2010/main" val="2211915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look familiar. It’s very similar to our</a:t>
            </a:r>
            <a:r>
              <a:rPr lang="en-US" baseline="0" dirty="0" smtClean="0"/>
              <a:t> other tests for throwing exceptions.</a:t>
            </a:r>
          </a:p>
        </p:txBody>
      </p:sp>
      <p:sp>
        <p:nvSpPr>
          <p:cNvPr id="4" name="Slide Number Placeholder 3"/>
          <p:cNvSpPr>
            <a:spLocks noGrp="1"/>
          </p:cNvSpPr>
          <p:nvPr>
            <p:ph type="sldNum" sz="quarter" idx="10"/>
          </p:nvPr>
        </p:nvSpPr>
        <p:spPr/>
        <p:txBody>
          <a:bodyPr/>
          <a:lstStyle/>
          <a:p>
            <a:fld id="{20620B82-F6D3-44E4-A055-0646D20B973F}" type="slidenum">
              <a:rPr lang="en-US" smtClean="0"/>
              <a:t>47</a:t>
            </a:fld>
            <a:endParaRPr lang="en-US"/>
          </a:p>
        </p:txBody>
      </p:sp>
    </p:spTree>
    <p:extLst>
      <p:ext uri="{BB962C8B-B14F-4D97-AF65-F5344CB8AC3E}">
        <p14:creationId xmlns:p14="http://schemas.microsoft.com/office/powerpoint/2010/main" val="2631521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time in the setup, we are removing the header in order to test this scenario.</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48</a:t>
            </a:fld>
            <a:endParaRPr lang="en-US"/>
          </a:p>
        </p:txBody>
      </p:sp>
    </p:spTree>
    <p:extLst>
      <p:ext uri="{BB962C8B-B14F-4D97-AF65-F5344CB8AC3E}">
        <p14:creationId xmlns:p14="http://schemas.microsoft.com/office/powerpoint/2010/main" val="3339012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would then write an almost</a:t>
            </a:r>
            <a:r>
              <a:rPr lang="en-US" baseline="0" dirty="0" smtClean="0"/>
              <a:t> identical test for the user header.</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49</a:t>
            </a:fld>
            <a:endParaRPr lang="en-US"/>
          </a:p>
        </p:txBody>
      </p:sp>
    </p:spTree>
    <p:extLst>
      <p:ext uri="{BB962C8B-B14F-4D97-AF65-F5344CB8AC3E}">
        <p14:creationId xmlns:p14="http://schemas.microsoft.com/office/powerpoint/2010/main" val="1299602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writing those tests, we can see that our code coverage shows we are testing this method thoroughly.</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50</a:t>
            </a:fld>
            <a:endParaRPr lang="en-US"/>
          </a:p>
        </p:txBody>
      </p:sp>
    </p:spTree>
    <p:extLst>
      <p:ext uri="{BB962C8B-B14F-4D97-AF65-F5344CB8AC3E}">
        <p14:creationId xmlns:p14="http://schemas.microsoft.com/office/powerpoint/2010/main" val="148666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worked on a team at a different company where we did very, very little Unit testing. We focused</a:t>
            </a:r>
            <a:r>
              <a:rPr lang="en-US" baseline="0" dirty="0" smtClean="0"/>
              <a:t> our testing efforts on end-to-end testing – which is also important. But we only had a few unit tests, most of which were disabled over time, and a few integration tests that tested the integration of some third party APIs, but none for our own APIs. (Talk about lack of confidence when making changes, etc.)</a:t>
            </a:r>
          </a:p>
          <a:p>
            <a:endParaRPr lang="en-US" baseline="0" dirty="0" smtClean="0"/>
          </a:p>
          <a:p>
            <a:r>
              <a:rPr lang="en-US" baseline="0" dirty="0" smtClean="0"/>
              <a:t>Making time for writing tests is like making time for working out: It takes two months of pain and agony to get into shape and only two weeks of not doing it to get out of shape. So really, you don’t have time to NOT work out. You don’t have time to NOT test.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a:t>
            </a:fld>
            <a:endParaRPr lang="en-US"/>
          </a:p>
        </p:txBody>
      </p:sp>
    </p:spTree>
    <p:extLst>
      <p:ext uri="{BB962C8B-B14F-4D97-AF65-F5344CB8AC3E}">
        <p14:creationId xmlns:p14="http://schemas.microsoft.com/office/powerpoint/2010/main" val="37154867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rocking our unit tests. We solved problem 2</a:t>
            </a:r>
            <a:r>
              <a:rPr lang="en-US" baseline="0" dirty="0" smtClean="0"/>
              <a:t> by turning on code coverage and making sure each line was executed by our Unit Tests. We know that this does not ensure that we have written proper tests, but it is one useful tool in our toolset to help us see what we haven’t tested. We also saw that we need to dig deeper into the methods outside our class to make sure they get fully tested, like the method that validated our headers. We looked at testing </a:t>
            </a:r>
            <a:r>
              <a:rPr lang="en-US" baseline="0" dirty="0" smtClean="0"/>
              <a:t>not only </a:t>
            </a:r>
            <a:r>
              <a:rPr lang="en-US" baseline="0" dirty="0" smtClean="0"/>
              <a:t>Happy </a:t>
            </a:r>
            <a:r>
              <a:rPr lang="en-US" baseline="0" dirty="0" smtClean="0"/>
              <a:t>Paths, but Sad Paths to ensure we handle bad requests properly.</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51</a:t>
            </a:fld>
            <a:endParaRPr lang="en-US"/>
          </a:p>
        </p:txBody>
      </p:sp>
    </p:spTree>
    <p:extLst>
      <p:ext uri="{BB962C8B-B14F-4D97-AF65-F5344CB8AC3E}">
        <p14:creationId xmlns:p14="http://schemas.microsoft.com/office/powerpoint/2010/main" val="2749347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will focus on integration testing for this second part. </a:t>
            </a:r>
          </a:p>
          <a:p>
            <a:endParaRPr lang="en-US" dirty="0" smtClean="0"/>
          </a:p>
          <a:p>
            <a:r>
              <a:rPr lang="en-US" dirty="0" smtClean="0"/>
              <a:t>You </a:t>
            </a:r>
            <a:r>
              <a:rPr lang="en-US" dirty="0" smtClean="0"/>
              <a:t>can </a:t>
            </a:r>
            <a:r>
              <a:rPr lang="en-US" dirty="0" smtClean="0"/>
              <a:t>write your </a:t>
            </a:r>
            <a:r>
              <a:rPr lang="en-US" dirty="0" smtClean="0"/>
              <a:t>integration tests inside of visual studio, </a:t>
            </a:r>
            <a:r>
              <a:rPr lang="en-US" dirty="0" smtClean="0"/>
              <a:t>but that requires a certain </a:t>
            </a:r>
            <a:r>
              <a:rPr lang="en-US" dirty="0" smtClean="0"/>
              <a:t>amount of boilerplate code. </a:t>
            </a:r>
            <a:r>
              <a:rPr lang="en-US" dirty="0" smtClean="0"/>
              <a:t>I like</a:t>
            </a:r>
            <a:r>
              <a:rPr lang="en-US" baseline="0" dirty="0" smtClean="0"/>
              <a:t> that postman </a:t>
            </a:r>
            <a:r>
              <a:rPr lang="en-US" baseline="0" dirty="0" smtClean="0"/>
              <a:t>handles that for us, and makes writing tests easy.</a:t>
            </a:r>
          </a:p>
          <a:p>
            <a:endParaRPr lang="en-US" baseline="0" dirty="0" smtClean="0"/>
          </a:p>
          <a:p>
            <a:r>
              <a:rPr lang="en-US" baseline="0" dirty="0" smtClean="0"/>
              <a:t>John Butler</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52</a:t>
            </a:fld>
            <a:endParaRPr lang="en-US"/>
          </a:p>
        </p:txBody>
      </p:sp>
    </p:spTree>
    <p:extLst>
      <p:ext uri="{BB962C8B-B14F-4D97-AF65-F5344CB8AC3E}">
        <p14:creationId xmlns:p14="http://schemas.microsoft.com/office/powerpoint/2010/main" val="1791545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haven’t used it before, here’s what postman looks like. On the left you have Collections and History, and on the right you have details for making your API calls, the result of those calls once they’ve been sent, and tests. We’ll break it down as we go along.</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53</a:t>
            </a:fld>
            <a:endParaRPr lang="en-US"/>
          </a:p>
        </p:txBody>
      </p:sp>
    </p:spTree>
    <p:extLst>
      <p:ext uri="{BB962C8B-B14F-4D97-AF65-F5344CB8AC3E}">
        <p14:creationId xmlns:p14="http://schemas.microsoft.com/office/powerpoint/2010/main" val="955271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I like to do in</a:t>
            </a:r>
            <a:r>
              <a:rPr lang="en-US" baseline="0" dirty="0" smtClean="0"/>
              <a:t> Postman is set up some environment variables.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54</a:t>
            </a:fld>
            <a:endParaRPr lang="en-US"/>
          </a:p>
        </p:txBody>
      </p:sp>
    </p:spTree>
    <p:extLst>
      <p:ext uri="{BB962C8B-B14F-4D97-AF65-F5344CB8AC3E}">
        <p14:creationId xmlns:p14="http://schemas.microsoft.com/office/powerpoint/2010/main" val="376114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have 4 different environments</a:t>
            </a:r>
            <a:r>
              <a:rPr lang="en-US" baseline="0" dirty="0" smtClean="0"/>
              <a:t> set up. Each of these environments would require a different URL for the endpoints of my API and possibly different header values.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55</a:t>
            </a:fld>
            <a:endParaRPr lang="en-US"/>
          </a:p>
        </p:txBody>
      </p:sp>
    </p:spTree>
    <p:extLst>
      <p:ext uri="{BB962C8B-B14F-4D97-AF65-F5344CB8AC3E}">
        <p14:creationId xmlns:p14="http://schemas.microsoft.com/office/powerpoint/2010/main" val="681336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a:t>
            </a:r>
            <a:r>
              <a:rPr lang="en-US" baseline="0" dirty="0" smtClean="0"/>
              <a:t>, in my Local environment, my URL is going to be localhost. I have some header variables with different values than I would use in Beta or Production.</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56</a:t>
            </a:fld>
            <a:endParaRPr lang="en-US"/>
          </a:p>
        </p:txBody>
      </p:sp>
    </p:spTree>
    <p:extLst>
      <p:ext uri="{BB962C8B-B14F-4D97-AF65-F5344CB8AC3E}">
        <p14:creationId xmlns:p14="http://schemas.microsoft.com/office/powerpoint/2010/main" val="2740739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setting up environment</a:t>
            </a:r>
            <a:r>
              <a:rPr lang="en-US" baseline="0" dirty="0" smtClean="0"/>
              <a:t> variables, I like to start a collection for the project or application I’m testing. Collections help you organize your API calls into logical groups. It also allows us to run our tests over a complete collection, which we’ll look at later.</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57</a:t>
            </a:fld>
            <a:endParaRPr lang="en-US"/>
          </a:p>
        </p:txBody>
      </p:sp>
    </p:spTree>
    <p:extLst>
      <p:ext uri="{BB962C8B-B14F-4D97-AF65-F5344CB8AC3E}">
        <p14:creationId xmlns:p14="http://schemas.microsoft.com/office/powerpoint/2010/main" val="3689868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where you choose the verb for your call: Get, put, post, delete,</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58</a:t>
            </a:fld>
            <a:endParaRPr lang="en-US"/>
          </a:p>
        </p:txBody>
      </p:sp>
    </p:spTree>
    <p:extLst>
      <p:ext uri="{BB962C8B-B14F-4D97-AF65-F5344CB8AC3E}">
        <p14:creationId xmlns:p14="http://schemas.microsoft.com/office/powerpoint/2010/main" val="670303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where the URL goes.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59</a:t>
            </a:fld>
            <a:endParaRPr lang="en-US"/>
          </a:p>
        </p:txBody>
      </p:sp>
    </p:spTree>
    <p:extLst>
      <p:ext uri="{BB962C8B-B14F-4D97-AF65-F5344CB8AC3E}">
        <p14:creationId xmlns:p14="http://schemas.microsoft.com/office/powerpoint/2010/main" val="3945332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 that,</a:t>
            </a:r>
            <a:r>
              <a:rPr lang="en-US" baseline="0" dirty="0" smtClean="0"/>
              <a:t> we have a Headers tab where we can configure our request headers.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60</a:t>
            </a:fld>
            <a:endParaRPr lang="en-US"/>
          </a:p>
        </p:txBody>
      </p:sp>
    </p:spTree>
    <p:extLst>
      <p:ext uri="{BB962C8B-B14F-4D97-AF65-F5344CB8AC3E}">
        <p14:creationId xmlns:p14="http://schemas.microsoft.com/office/powerpoint/2010/main" val="518417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Pyramid</a:t>
            </a:r>
            <a:r>
              <a:rPr lang="en-US" baseline="0" dirty="0" smtClean="0"/>
              <a:t> was the concept of Mike Cohn in his book </a:t>
            </a:r>
            <a:r>
              <a:rPr lang="en-US" i="1" baseline="0" dirty="0" smtClean="0"/>
              <a:t>Succeeding with Agile</a:t>
            </a:r>
            <a:r>
              <a:rPr lang="en-US" i="0" baseline="0" dirty="0" smtClean="0"/>
              <a:t>. There are many ways to look at the layers of testing, but this is a good place to start.</a:t>
            </a:r>
            <a:endParaRPr lang="en-US" i="1" dirty="0"/>
          </a:p>
        </p:txBody>
      </p:sp>
      <p:sp>
        <p:nvSpPr>
          <p:cNvPr id="4" name="Slide Number Placeholder 3"/>
          <p:cNvSpPr>
            <a:spLocks noGrp="1"/>
          </p:cNvSpPr>
          <p:nvPr>
            <p:ph type="sldNum" sz="quarter" idx="10"/>
          </p:nvPr>
        </p:nvSpPr>
        <p:spPr/>
        <p:txBody>
          <a:bodyPr/>
          <a:lstStyle/>
          <a:p>
            <a:fld id="{20620B82-F6D3-44E4-A055-0646D20B973F}" type="slidenum">
              <a:rPr lang="en-US" smtClean="0"/>
              <a:t>6</a:t>
            </a:fld>
            <a:endParaRPr lang="en-US"/>
          </a:p>
        </p:txBody>
      </p:sp>
    </p:spTree>
    <p:extLst>
      <p:ext uri="{BB962C8B-B14F-4D97-AF65-F5344CB8AC3E}">
        <p14:creationId xmlns:p14="http://schemas.microsoft.com/office/powerpoint/2010/main" val="4057814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can see in both the URL and headers we are using the environment</a:t>
            </a:r>
            <a:r>
              <a:rPr lang="en-US" baseline="0" dirty="0" smtClean="0"/>
              <a:t> variables that we set up.</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61</a:t>
            </a:fld>
            <a:endParaRPr lang="en-US"/>
          </a:p>
        </p:txBody>
      </p:sp>
    </p:spTree>
    <p:extLst>
      <p:ext uri="{BB962C8B-B14F-4D97-AF65-F5344CB8AC3E}">
        <p14:creationId xmlns:p14="http://schemas.microsoft.com/office/powerpoint/2010/main" val="2940655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can look at</a:t>
            </a:r>
            <a:r>
              <a:rPr lang="en-US" baseline="0" dirty="0" smtClean="0"/>
              <a:t> the Body tab. For creating a new concert, we need to send a </a:t>
            </a:r>
            <a:r>
              <a:rPr lang="en-US" baseline="0" dirty="0" err="1" smtClean="0"/>
              <a:t>json</a:t>
            </a:r>
            <a:r>
              <a:rPr lang="en-US" baseline="0" dirty="0" smtClean="0"/>
              <a:t> object of the new concert. This is where that </a:t>
            </a:r>
            <a:r>
              <a:rPr lang="en-US" baseline="0" dirty="0" err="1" smtClean="0"/>
              <a:t>json</a:t>
            </a:r>
            <a:r>
              <a:rPr lang="en-US" baseline="0" dirty="0" smtClean="0"/>
              <a:t> is entered.</a:t>
            </a:r>
          </a:p>
          <a:p>
            <a:endParaRPr lang="en-US" baseline="0" dirty="0" smtClean="0"/>
          </a:p>
          <a:p>
            <a:r>
              <a:rPr lang="en-US" baseline="0" dirty="0" smtClean="0"/>
              <a:t>And that’s all you need to send a call. From here we can click send and see the result, or we can save it to our collection. But we are more interested in writing some tests for our API. Let’s take a look at that.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62</a:t>
            </a:fld>
            <a:endParaRPr lang="en-US"/>
          </a:p>
        </p:txBody>
      </p:sp>
    </p:spTree>
    <p:extLst>
      <p:ext uri="{BB962C8B-B14F-4D97-AF65-F5344CB8AC3E}">
        <p14:creationId xmlns:p14="http://schemas.microsoft.com/office/powerpoint/2010/main" val="4256163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the tests tab, we can write our integration tests. Postman tests are written in </a:t>
            </a:r>
            <a:r>
              <a:rPr lang="en-US" dirty="0" err="1" smtClean="0"/>
              <a:t>javascript</a:t>
            </a:r>
            <a:r>
              <a:rPr lang="en-US" dirty="0" smtClean="0"/>
              <a:t>, so knowing </a:t>
            </a:r>
            <a:r>
              <a:rPr lang="en-US" dirty="0" err="1" smtClean="0"/>
              <a:t>javascript</a:t>
            </a:r>
            <a:r>
              <a:rPr lang="en-US" dirty="0" smtClean="0"/>
              <a:t> is very helpful.</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63</a:t>
            </a:fld>
            <a:endParaRPr lang="en-US"/>
          </a:p>
        </p:txBody>
      </p:sp>
    </p:spTree>
    <p:extLst>
      <p:ext uri="{BB962C8B-B14F-4D97-AF65-F5344CB8AC3E}">
        <p14:creationId xmlns:p14="http://schemas.microsoft.com/office/powerpoint/2010/main" val="2694023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one nice feature of postman is they include several test</a:t>
            </a:r>
            <a:r>
              <a:rPr lang="en-US" baseline="0" dirty="0" smtClean="0"/>
              <a:t> snippets. Let’s take a closer look at these tests.</a:t>
            </a:r>
          </a:p>
          <a:p>
            <a:endParaRPr lang="en-US" baseline="0" dirty="0" smtClean="0"/>
          </a:p>
        </p:txBody>
      </p:sp>
      <p:sp>
        <p:nvSpPr>
          <p:cNvPr id="4" name="Slide Number Placeholder 3"/>
          <p:cNvSpPr>
            <a:spLocks noGrp="1"/>
          </p:cNvSpPr>
          <p:nvPr>
            <p:ph type="sldNum" sz="quarter" idx="10"/>
          </p:nvPr>
        </p:nvSpPr>
        <p:spPr/>
        <p:txBody>
          <a:bodyPr/>
          <a:lstStyle/>
          <a:p>
            <a:fld id="{20620B82-F6D3-44E4-A055-0646D20B973F}" type="slidenum">
              <a:rPr lang="en-US" smtClean="0"/>
              <a:t>64</a:t>
            </a:fld>
            <a:endParaRPr lang="en-US"/>
          </a:p>
        </p:txBody>
      </p:sp>
    </p:spTree>
    <p:extLst>
      <p:ext uri="{BB962C8B-B14F-4D97-AF65-F5344CB8AC3E}">
        <p14:creationId xmlns:p14="http://schemas.microsoft.com/office/powerpoint/2010/main" val="2923935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PM here is the postman API for testing. And the </a:t>
            </a:r>
            <a:r>
              <a:rPr lang="en-US" baseline="0" dirty="0" err="1" smtClean="0"/>
              <a:t>pm.test</a:t>
            </a:r>
            <a:r>
              <a:rPr lang="en-US" baseline="0" dirty="0" smtClean="0"/>
              <a:t>() function is used to write tests inside the postman test sandbox. The function accepts two parameters – the name of the test as a string, and a function to return a </a:t>
            </a:r>
            <a:r>
              <a:rPr lang="en-US" baseline="0" dirty="0" err="1" smtClean="0"/>
              <a:t>bolean</a:t>
            </a:r>
            <a:r>
              <a:rPr lang="en-US" baseline="0" dirty="0" smtClean="0"/>
              <a:t> value.</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you run the tests, the results show below the tests panel.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0620B82-F6D3-44E4-A055-0646D20B973F}" type="slidenum">
              <a:rPr lang="en-US" smtClean="0"/>
              <a:t>65</a:t>
            </a:fld>
            <a:endParaRPr lang="en-US"/>
          </a:p>
        </p:txBody>
      </p:sp>
    </p:spTree>
    <p:extLst>
      <p:ext uri="{BB962C8B-B14F-4D97-AF65-F5344CB8AC3E}">
        <p14:creationId xmlns:p14="http://schemas.microsoft.com/office/powerpoint/2010/main" val="2052025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want to write a test to ensure that our response object matches our schema. There is a snippet for that as well.</a:t>
            </a:r>
            <a:endParaRPr lang="en-US" dirty="0" smtClean="0"/>
          </a:p>
          <a:p>
            <a:endParaRPr lang="en-US" dirty="0" smtClean="0"/>
          </a:p>
          <a:p>
            <a:r>
              <a:rPr lang="en-US" dirty="0" smtClean="0"/>
              <a:t>First</a:t>
            </a:r>
            <a:r>
              <a:rPr lang="en-US" dirty="0" smtClean="0"/>
              <a:t>, we need</a:t>
            </a:r>
            <a:r>
              <a:rPr lang="en-US" baseline="0" dirty="0" smtClean="0"/>
              <a:t> to define our schema somewhere. Instead of putting it directly in our test, we can save it to a global variable so we can access it from all our tests.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66</a:t>
            </a:fld>
            <a:endParaRPr lang="en-US"/>
          </a:p>
        </p:txBody>
      </p:sp>
    </p:spTree>
    <p:extLst>
      <p:ext uri="{BB962C8B-B14F-4D97-AF65-F5344CB8AC3E}">
        <p14:creationId xmlns:p14="http://schemas.microsoft.com/office/powerpoint/2010/main" val="417215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like our environment variables that we set up, we give the key a name and value. In this case the value is our </a:t>
            </a:r>
            <a:r>
              <a:rPr lang="en-US" baseline="0" dirty="0" err="1" smtClean="0"/>
              <a:t>json</a:t>
            </a:r>
            <a:r>
              <a:rPr lang="en-US" baseline="0" dirty="0" smtClean="0"/>
              <a:t> schema.</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67</a:t>
            </a:fld>
            <a:endParaRPr lang="en-US"/>
          </a:p>
        </p:txBody>
      </p:sp>
    </p:spTree>
    <p:extLst>
      <p:ext uri="{BB962C8B-B14F-4D97-AF65-F5344CB8AC3E}">
        <p14:creationId xmlns:p14="http://schemas.microsoft.com/office/powerpoint/2010/main" val="3447314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test, we </a:t>
            </a:r>
            <a:r>
              <a:rPr lang="en-US" dirty="0" smtClean="0"/>
              <a:t>retrieve the value of our global variable </a:t>
            </a:r>
            <a:r>
              <a:rPr lang="en-US" dirty="0" smtClean="0"/>
              <a:t>first</a:t>
            </a:r>
            <a:r>
              <a:rPr lang="en-US" baseline="0" dirty="0" smtClean="0"/>
              <a:t>.</a:t>
            </a:r>
          </a:p>
          <a:p>
            <a:endParaRPr lang="en-US" baseline="0" dirty="0" smtClean="0"/>
          </a:p>
          <a:p>
            <a:r>
              <a:rPr lang="en-US" baseline="0" dirty="0" smtClean="0"/>
              <a:t>The </a:t>
            </a:r>
            <a:r>
              <a:rPr lang="en-US" baseline="0" dirty="0" smtClean="0"/>
              <a:t>test portion was generated from </a:t>
            </a:r>
            <a:r>
              <a:rPr lang="en-US" baseline="0" dirty="0" smtClean="0"/>
              <a:t>the </a:t>
            </a:r>
            <a:r>
              <a:rPr lang="en-US" baseline="0" dirty="0" smtClean="0"/>
              <a:t>snippet</a:t>
            </a:r>
            <a:r>
              <a:rPr lang="en-US" baseline="0" dirty="0" smtClean="0"/>
              <a:t>. You can see that it uses something called tiny validator (where it has tv4). Tiny Validator is used to validate both simple values and complex objects for </a:t>
            </a:r>
            <a:r>
              <a:rPr lang="en-US" baseline="0" dirty="0" err="1" smtClean="0"/>
              <a:t>json</a:t>
            </a:r>
            <a:r>
              <a:rPr lang="en-US" baseline="0" dirty="0" smtClean="0"/>
              <a:t> schema. I have a link at the end for more information on Tiny Validator.</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68</a:t>
            </a:fld>
            <a:endParaRPr lang="en-US"/>
          </a:p>
        </p:txBody>
      </p:sp>
    </p:spTree>
    <p:extLst>
      <p:ext uri="{BB962C8B-B14F-4D97-AF65-F5344CB8AC3E}">
        <p14:creationId xmlns:p14="http://schemas.microsoft.com/office/powerpoint/2010/main" val="1127333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test we might want to</a:t>
            </a:r>
            <a:r>
              <a:rPr lang="en-US" baseline="0" dirty="0" smtClean="0"/>
              <a:t> include is to validate our request ID.</a:t>
            </a:r>
            <a:endParaRPr lang="en-US" dirty="0" smtClean="0"/>
          </a:p>
          <a:p>
            <a:endParaRPr lang="en-US" dirty="0" smtClean="0"/>
          </a:p>
          <a:p>
            <a:r>
              <a:rPr lang="en-US" dirty="0" smtClean="0"/>
              <a:t>This group</a:t>
            </a:r>
            <a:r>
              <a:rPr lang="en-US" baseline="0" dirty="0" smtClean="0"/>
              <a:t> of code tests that the request ID is valid by checking the length of the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69</a:t>
            </a:fld>
            <a:endParaRPr lang="en-US"/>
          </a:p>
        </p:txBody>
      </p:sp>
    </p:spTree>
    <p:extLst>
      <p:ext uri="{BB962C8B-B14F-4D97-AF65-F5344CB8AC3E}">
        <p14:creationId xmlns:p14="http://schemas.microsoft.com/office/powerpoint/2010/main" val="301462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write tests, you may want to log to the console. This can help with debugging your tests. For instance, if I want to see what the value of my request ID looks like, I might log the request ID to the console. </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70</a:t>
            </a:fld>
            <a:endParaRPr lang="en-US"/>
          </a:p>
        </p:txBody>
      </p:sp>
    </p:spTree>
    <p:extLst>
      <p:ext uri="{BB962C8B-B14F-4D97-AF65-F5344CB8AC3E}">
        <p14:creationId xmlns:p14="http://schemas.microsoft.com/office/powerpoint/2010/main" val="32820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Unit tests are at the base because, in this model, they should compose the majority of your tests. </a:t>
            </a:r>
            <a:r>
              <a:rPr lang="en-US" dirty="0" smtClean="0"/>
              <a:t>Unit tests do not test external dependencies, such</a:t>
            </a:r>
            <a:r>
              <a:rPr lang="en-US" baseline="0" dirty="0" smtClean="0"/>
              <a:t> as file systems, databases, or message queues. Because they don’t call these external dependencies, they are fast to execute.</a:t>
            </a:r>
          </a:p>
          <a:p>
            <a:r>
              <a:rPr lang="en-US" baseline="0" dirty="0" smtClean="0"/>
              <a:t>Unit tests are not order dependent. That means it doesn’t matter in what order they are run. So, your unit test should not require another unit test to run first, or depend on the result of another unit test.</a:t>
            </a:r>
          </a:p>
          <a:p>
            <a:r>
              <a:rPr lang="en-US" baseline="0" dirty="0" smtClean="0"/>
              <a:t>Talk about what is meant by unit? The test is the unit, not the code being tested. If you tightly couple your unit tests to your code design, it will need to constantly be refactored and updated as your code evolves. https://content.pivotal.io/blog/what-is-a-unit-test-the-answer-might-surprise-you</a:t>
            </a:r>
          </a:p>
          <a:p>
            <a:endParaRPr lang="en-US" baseline="0" dirty="0" smtClean="0"/>
          </a:p>
          <a:p>
            <a:r>
              <a:rPr lang="en-US" baseline="0" dirty="0" err="1" smtClean="0"/>
              <a:t>Nunit</a:t>
            </a:r>
            <a:r>
              <a:rPr lang="en-US" baseline="0" dirty="0" smtClean="0"/>
              <a:t>, </a:t>
            </a:r>
            <a:r>
              <a:rPr lang="en-US" baseline="0" dirty="0" err="1" smtClean="0"/>
              <a:t>MSTest</a:t>
            </a:r>
            <a:r>
              <a:rPr lang="en-US" baseline="0" dirty="0" smtClean="0"/>
              <a:t>, </a:t>
            </a:r>
            <a:r>
              <a:rPr lang="en-US" baseline="0" dirty="0" err="1" smtClean="0"/>
              <a:t>xUnit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a:t>
            </a:fld>
            <a:endParaRPr lang="en-US"/>
          </a:p>
        </p:txBody>
      </p:sp>
    </p:spTree>
    <p:extLst>
      <p:ext uri="{BB962C8B-B14F-4D97-AF65-F5344CB8AC3E}">
        <p14:creationId xmlns:p14="http://schemas.microsoft.com/office/powerpoint/2010/main" val="1310897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up the console, you click on this button at the button.</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71</a:t>
            </a:fld>
            <a:endParaRPr lang="en-US"/>
          </a:p>
        </p:txBody>
      </p:sp>
    </p:spTree>
    <p:extLst>
      <p:ext uri="{BB962C8B-B14F-4D97-AF65-F5344CB8AC3E}">
        <p14:creationId xmlns:p14="http://schemas.microsoft.com/office/powerpoint/2010/main" val="3498827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tests for each of our endpoints and the</a:t>
            </a:r>
            <a:r>
              <a:rPr lang="en-US" baseline="0" dirty="0" smtClean="0"/>
              <a:t> corresponding tests run when we send the request.</a:t>
            </a:r>
            <a:endParaRPr lang="en-US" dirty="0" smtClean="0"/>
          </a:p>
          <a:p>
            <a:endParaRPr lang="en-US" dirty="0" smtClean="0"/>
          </a:p>
          <a:p>
            <a:r>
              <a:rPr lang="en-US" dirty="0" smtClean="0"/>
              <a:t>But if we just want to run all our tests</a:t>
            </a:r>
            <a:r>
              <a:rPr lang="en-US" baseline="0" dirty="0" smtClean="0"/>
              <a:t> without clicking send on each request, we</a:t>
            </a:r>
            <a:r>
              <a:rPr lang="en-US" dirty="0" smtClean="0"/>
              <a:t> can run the entire collection with it’s tests by clicking</a:t>
            </a:r>
            <a:r>
              <a:rPr lang="en-US" baseline="0" dirty="0" smtClean="0"/>
              <a:t> the Runner button at the top.</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72</a:t>
            </a:fld>
            <a:endParaRPr lang="en-US"/>
          </a:p>
        </p:txBody>
      </p:sp>
    </p:spTree>
    <p:extLst>
      <p:ext uri="{BB962C8B-B14F-4D97-AF65-F5344CB8AC3E}">
        <p14:creationId xmlns:p14="http://schemas.microsoft.com/office/powerpoint/2010/main" val="1900997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run your </a:t>
            </a:r>
            <a:r>
              <a:rPr lang="en-US" dirty="0" smtClean="0"/>
              <a:t>collection </a:t>
            </a:r>
            <a:r>
              <a:rPr lang="en-US" baseline="0" dirty="0" smtClean="0"/>
              <a:t>and display the results for each API call. This is nice – running all your tests at the click of a button! But what you probably really want to do is automate this within your continuous integration process. </a:t>
            </a:r>
          </a:p>
          <a:p>
            <a:endParaRPr lang="en-US" baseline="0" dirty="0" smtClean="0"/>
          </a:p>
          <a:p>
            <a:r>
              <a:rPr lang="en-US" baseline="0" dirty="0" smtClean="0"/>
              <a:t>You can automate your tests by integrating Postman’s command line tool, Newman, with your CI/CD tool. </a:t>
            </a:r>
            <a:r>
              <a:rPr lang="en-US" baseline="0" dirty="0" smtClean="0"/>
              <a:t>I’m using Travis CI for this project. </a:t>
            </a:r>
            <a:r>
              <a:rPr lang="en-US" baseline="0" dirty="0" smtClean="0"/>
              <a:t>But it also integrates </a:t>
            </a:r>
            <a:r>
              <a:rPr lang="en-US" baseline="0" dirty="0" smtClean="0"/>
              <a:t>easily with </a:t>
            </a:r>
            <a:r>
              <a:rPr lang="en-US" baseline="0" dirty="0" err="1" smtClean="0"/>
              <a:t>github</a:t>
            </a:r>
            <a:r>
              <a:rPr lang="en-US" baseline="0" dirty="0" smtClean="0"/>
              <a:t>, </a:t>
            </a:r>
            <a:r>
              <a:rPr lang="en-US" baseline="0" dirty="0" smtClean="0"/>
              <a:t>Jenkins, etc.</a:t>
            </a:r>
            <a:endParaRPr lang="en-US" baseline="0" dirty="0" smtClean="0"/>
          </a:p>
          <a:p>
            <a:endParaRPr lang="en-US" baseline="0" dirty="0" smtClean="0"/>
          </a:p>
          <a:p>
            <a:r>
              <a:rPr lang="en-US" baseline="0" dirty="0" smtClean="0"/>
              <a:t>The first step to automate our tests is to download all the required pieces: The collections, the environment variables, and the global variables.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73</a:t>
            </a:fld>
            <a:endParaRPr lang="en-US"/>
          </a:p>
        </p:txBody>
      </p:sp>
    </p:spTree>
    <p:extLst>
      <p:ext uri="{BB962C8B-B14F-4D97-AF65-F5344CB8AC3E}">
        <p14:creationId xmlns:p14="http://schemas.microsoft.com/office/powerpoint/2010/main" val="3344049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Export your collection. The tests</a:t>
            </a:r>
            <a:r>
              <a:rPr lang="en-US" baseline="0" dirty="0" smtClean="0"/>
              <a:t> for the collection are included.</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74</a:t>
            </a:fld>
            <a:endParaRPr lang="en-US"/>
          </a:p>
        </p:txBody>
      </p:sp>
    </p:spTree>
    <p:extLst>
      <p:ext uri="{BB962C8B-B14F-4D97-AF65-F5344CB8AC3E}">
        <p14:creationId xmlns:p14="http://schemas.microsoft.com/office/powerpoint/2010/main" val="41666824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a:t>
            </a:r>
            <a:r>
              <a:rPr lang="en-US" baseline="0" dirty="0" smtClean="0"/>
              <a:t> environment that you want to test against.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75</a:t>
            </a:fld>
            <a:endParaRPr lang="en-US"/>
          </a:p>
        </p:txBody>
      </p:sp>
    </p:spTree>
    <p:extLst>
      <p:ext uri="{BB962C8B-B14F-4D97-AF65-F5344CB8AC3E}">
        <p14:creationId xmlns:p14="http://schemas.microsoft.com/office/powerpoint/2010/main" val="665148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your global</a:t>
            </a:r>
            <a:r>
              <a:rPr lang="en-US" baseline="0" dirty="0" smtClean="0"/>
              <a:t> variables</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76</a:t>
            </a:fld>
            <a:endParaRPr lang="en-US"/>
          </a:p>
        </p:txBody>
      </p:sp>
    </p:spTree>
    <p:extLst>
      <p:ext uri="{BB962C8B-B14F-4D97-AF65-F5344CB8AC3E}">
        <p14:creationId xmlns:p14="http://schemas.microsoft.com/office/powerpoint/2010/main" val="3148241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project, I’m using Travis</a:t>
            </a:r>
            <a:r>
              <a:rPr lang="en-US" baseline="0" dirty="0" smtClean="0"/>
              <a:t> CI as my build tool. </a:t>
            </a:r>
            <a:r>
              <a:rPr lang="en-US" dirty="0" smtClean="0"/>
              <a:t>I created</a:t>
            </a:r>
            <a:r>
              <a:rPr lang="en-US" baseline="0" dirty="0" smtClean="0"/>
              <a:t> a </a:t>
            </a:r>
            <a:r>
              <a:rPr lang="en-US" baseline="0" dirty="0" err="1" smtClean="0"/>
              <a:t>yamel</a:t>
            </a:r>
            <a:r>
              <a:rPr lang="en-US" baseline="0" dirty="0" smtClean="0"/>
              <a:t> file </a:t>
            </a:r>
            <a:r>
              <a:rPr lang="en-US" baseline="0" dirty="0" smtClean="0"/>
              <a:t>called .travis.yml and saved it to the root directory of my visual studio </a:t>
            </a:r>
            <a:r>
              <a:rPr lang="en-US" baseline="0" dirty="0" smtClean="0"/>
              <a:t>project solution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77</a:t>
            </a:fld>
            <a:endParaRPr lang="en-US"/>
          </a:p>
        </p:txBody>
      </p:sp>
    </p:spTree>
    <p:extLst>
      <p:ext uri="{BB962C8B-B14F-4D97-AF65-F5344CB8AC3E}">
        <p14:creationId xmlns:p14="http://schemas.microsoft.com/office/powerpoint/2010/main" val="39952737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commit to my </a:t>
            </a:r>
            <a:r>
              <a:rPr lang="en-US" dirty="0" err="1" smtClean="0"/>
              <a:t>git</a:t>
            </a:r>
            <a:r>
              <a:rPr lang="en-US" dirty="0" smtClean="0"/>
              <a:t> hub repo, the</a:t>
            </a:r>
            <a:r>
              <a:rPr lang="en-US" baseline="0" dirty="0" smtClean="0"/>
              <a:t> project builds on Travis CI and my tests are automatically ran. This is the report that is displayed when everything passes. If there were failures, they would show up in red and there would be an explanation of the failure below this report.</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78</a:t>
            </a:fld>
            <a:endParaRPr lang="en-US"/>
          </a:p>
        </p:txBody>
      </p:sp>
    </p:spTree>
    <p:extLst>
      <p:ext uri="{BB962C8B-B14F-4D97-AF65-F5344CB8AC3E}">
        <p14:creationId xmlns:p14="http://schemas.microsoft.com/office/powerpoint/2010/main" val="5967445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79</a:t>
            </a:fld>
            <a:endParaRPr lang="en-US"/>
          </a:p>
        </p:txBody>
      </p:sp>
    </p:spTree>
    <p:extLst>
      <p:ext uri="{BB962C8B-B14F-4D97-AF65-F5344CB8AC3E}">
        <p14:creationId xmlns:p14="http://schemas.microsoft.com/office/powerpoint/2010/main" val="11335870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80</a:t>
            </a:fld>
            <a:endParaRPr lang="en-US"/>
          </a:p>
        </p:txBody>
      </p:sp>
    </p:spTree>
    <p:extLst>
      <p:ext uri="{BB962C8B-B14F-4D97-AF65-F5344CB8AC3E}">
        <p14:creationId xmlns:p14="http://schemas.microsoft.com/office/powerpoint/2010/main" val="38137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our Unit tests are fast and plentiful, if we only test our code in isolation, we will miss issues that may occur with module interconnectivity. Service tests can test the interaction with another separate service or several services/dependencies, depending on your approach. In the micro service world where you are interacting with more than one service, you will have service tests that do both. Integration testing is sometimes applied to a broader set of tests that can be broken down into 3 areas: A more focused sense of integration testing where we check basic success and error paths and checking that, when a request is not successful, we receive an appropriate error. Integration tests also test an API Gateway if one is used and checks for HTTP headers and SSL handling. Contract testing verifies communication between a provider and a consumer, like an API and a web front-end, or be an API and a message queue. It isn’t behavior or functionality that is being tested here, it is just testing that the inputs and outputs have the agreed upon attributes. Do the requests and responses mirror what the service contract promises? </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8</a:t>
            </a:fld>
            <a:endParaRPr lang="en-US"/>
          </a:p>
        </p:txBody>
      </p:sp>
    </p:spTree>
    <p:extLst>
      <p:ext uri="{BB962C8B-B14F-4D97-AF65-F5344CB8AC3E}">
        <p14:creationId xmlns:p14="http://schemas.microsoft.com/office/powerpoint/2010/main" val="37280253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81</a:t>
            </a:fld>
            <a:endParaRPr lang="en-US"/>
          </a:p>
        </p:txBody>
      </p:sp>
    </p:spTree>
    <p:extLst>
      <p:ext uri="{BB962C8B-B14F-4D97-AF65-F5344CB8AC3E}">
        <p14:creationId xmlns:p14="http://schemas.microsoft.com/office/powerpoint/2010/main" val="38200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UI tests, a team might use a tool like selenium to</a:t>
            </a:r>
            <a:r>
              <a:rPr lang="en-US" baseline="0" dirty="0" smtClean="0"/>
              <a:t> automate common interface paths a user will take that touch the services. Because this talk does not focus on this layer, this is </a:t>
            </a:r>
            <a:endParaRPr lang="en-US" dirty="0"/>
          </a:p>
        </p:txBody>
      </p:sp>
      <p:sp>
        <p:nvSpPr>
          <p:cNvPr id="4" name="Slide Number Placeholder 3"/>
          <p:cNvSpPr>
            <a:spLocks noGrp="1"/>
          </p:cNvSpPr>
          <p:nvPr>
            <p:ph type="sldNum" sz="quarter" idx="10"/>
          </p:nvPr>
        </p:nvSpPr>
        <p:spPr/>
        <p:txBody>
          <a:bodyPr/>
          <a:lstStyle/>
          <a:p>
            <a:fld id="{20620B82-F6D3-44E4-A055-0646D20B973F}" type="slidenum">
              <a:rPr lang="en-US" smtClean="0"/>
              <a:t>9</a:t>
            </a:fld>
            <a:endParaRPr lang="en-US"/>
          </a:p>
        </p:txBody>
      </p:sp>
    </p:spTree>
    <p:extLst>
      <p:ext uri="{BB962C8B-B14F-4D97-AF65-F5344CB8AC3E}">
        <p14:creationId xmlns:p14="http://schemas.microsoft.com/office/powerpoint/2010/main" val="407663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C95460-4D31-4247-99EC-3DA174EE089A}"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258842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C95460-4D31-4247-99EC-3DA174EE089A}"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388693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C95460-4D31-4247-99EC-3DA174EE089A}"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300078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C95460-4D31-4247-99EC-3DA174EE089A}"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311286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C95460-4D31-4247-99EC-3DA174EE089A}"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4201203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C95460-4D31-4247-99EC-3DA174EE089A}" type="datetimeFigureOut">
              <a:rPr lang="en-US" smtClean="0"/>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3842424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C95460-4D31-4247-99EC-3DA174EE089A}" type="datetimeFigureOut">
              <a:rPr lang="en-US" smtClean="0"/>
              <a:t>10/9/2018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124861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C95460-4D31-4247-99EC-3DA174EE089A}" type="datetimeFigureOut">
              <a:rPr lang="en-US" smtClean="0"/>
              <a:t>10/9/2018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135462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C95460-4D31-4247-99EC-3DA174EE089A}" type="datetimeFigureOut">
              <a:rPr lang="en-US" smtClean="0"/>
              <a:t>10/9/2018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4072174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C95460-4D31-4247-99EC-3DA174EE089A}" type="datetimeFigureOut">
              <a:rPr lang="en-US" smtClean="0"/>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122268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C95460-4D31-4247-99EC-3DA174EE089A}" type="datetimeFigureOut">
              <a:rPr lang="en-US" smtClean="0"/>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E4EF8-6C53-47A9-9D77-10713B8EF508}" type="slidenum">
              <a:rPr lang="en-US" smtClean="0"/>
              <a:t>‹#›</a:t>
            </a:fld>
            <a:endParaRPr lang="en-US"/>
          </a:p>
        </p:txBody>
      </p:sp>
    </p:spTree>
    <p:extLst>
      <p:ext uri="{BB962C8B-B14F-4D97-AF65-F5344CB8AC3E}">
        <p14:creationId xmlns:p14="http://schemas.microsoft.com/office/powerpoint/2010/main" val="40083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95460-4D31-4247-99EC-3DA174EE089A}" type="datetimeFigureOut">
              <a:rPr lang="en-US" smtClean="0"/>
              <a:t>10/9/2018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E4EF8-6C53-47A9-9D77-10713B8EF508}" type="slidenum">
              <a:rPr lang="en-US" smtClean="0"/>
              <a:t>‹#›</a:t>
            </a:fld>
            <a:endParaRPr lang="en-US"/>
          </a:p>
        </p:txBody>
      </p:sp>
    </p:spTree>
    <p:extLst>
      <p:ext uri="{BB962C8B-B14F-4D97-AF65-F5344CB8AC3E}">
        <p14:creationId xmlns:p14="http://schemas.microsoft.com/office/powerpoint/2010/main" val="708198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7.jpe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0.png"/><Relationship Id="rId47" Type="http://schemas.openxmlformats.org/officeDocument/2006/relationships/image" Target="../media/image44.png"/><Relationship Id="rId50" Type="http://schemas.openxmlformats.org/officeDocument/2006/relationships/image" Target="../media/image47.png"/><Relationship Id="rId7" Type="http://schemas.openxmlformats.org/officeDocument/2006/relationships/image" Target="../media/image6.png"/><Relationship Id="rId12" Type="http://schemas.openxmlformats.org/officeDocument/2006/relationships/image" Target="../media/image11.emf"/><Relationship Id="rId17" Type="http://schemas.openxmlformats.org/officeDocument/2006/relationships/image" Target="../media/image16.emf"/><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2.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4.png"/><Relationship Id="rId49" Type="http://schemas.openxmlformats.org/officeDocument/2006/relationships/image" Target="../media/image46.jpeg"/><Relationship Id="rId10" Type="http://schemas.openxmlformats.org/officeDocument/2006/relationships/image" Target="../media/image9.png"/><Relationship Id="rId19" Type="http://schemas.openxmlformats.org/officeDocument/2006/relationships/image" Target="../media/image18.emf"/><Relationship Id="rId31" Type="http://schemas.openxmlformats.org/officeDocument/2006/relationships/image" Target="../media/image30.png"/><Relationship Id="rId44" Type="http://schemas.openxmlformats.org/officeDocument/2006/relationships/image" Target="../media/image41.jpeg"/><Relationship Id="rId52"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3.svg"/><Relationship Id="rId43" Type="http://schemas.openxmlformats.org/officeDocument/2006/relationships/image" Target="../media/image41.svg"/><Relationship Id="rId48" Type="http://schemas.openxmlformats.org/officeDocument/2006/relationships/image" Target="../media/image45.png"/><Relationship Id="rId8" Type="http://schemas.openxmlformats.org/officeDocument/2006/relationships/image" Target="../media/image7.png"/><Relationship Id="rId51" Type="http://schemas.openxmlformats.org/officeDocument/2006/relationships/image" Target="../media/image4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201" b="14746"/>
          <a:stretch/>
        </p:blipFill>
        <p:spPr>
          <a:xfrm>
            <a:off x="-17930" y="0"/>
            <a:ext cx="12209930" cy="6874933"/>
          </a:xfrm>
          <a:prstGeom prst="rect">
            <a:avLst/>
          </a:prstGeom>
        </p:spPr>
      </p:pic>
      <p:sp>
        <p:nvSpPr>
          <p:cNvPr id="5" name="Rectangle 4"/>
          <p:cNvSpPr/>
          <p:nvPr/>
        </p:nvSpPr>
        <p:spPr>
          <a:xfrm>
            <a:off x="-17930" y="1807285"/>
            <a:ext cx="12209930" cy="2710928"/>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p:cNvSpPr>
            <a:spLocks noGrp="1"/>
          </p:cNvSpPr>
          <p:nvPr>
            <p:ph type="ctrTitle"/>
          </p:nvPr>
        </p:nvSpPr>
        <p:spPr>
          <a:xfrm>
            <a:off x="1524000" y="756600"/>
            <a:ext cx="9144000" cy="2387600"/>
          </a:xfrm>
        </p:spPr>
        <p:txBody>
          <a:bodyPr>
            <a:normAutofit/>
          </a:bodyPr>
          <a:lstStyle/>
          <a:p>
            <a:r>
              <a:rPr lang="en-US" sz="8000" dirty="0" smtClean="0">
                <a:solidFill>
                  <a:schemeClr val="bg1">
                    <a:lumMod val="95000"/>
                  </a:schemeClr>
                </a:solidFill>
              </a:rPr>
              <a:t>Testing the Endpoints</a:t>
            </a:r>
            <a:endParaRPr lang="en-US" sz="8000" dirty="0">
              <a:solidFill>
                <a:schemeClr val="bg1">
                  <a:lumMod val="95000"/>
                </a:schemeClr>
              </a:solidFill>
            </a:endParaRPr>
          </a:p>
        </p:txBody>
      </p:sp>
      <p:sp>
        <p:nvSpPr>
          <p:cNvPr id="3" name="Subtitle 2"/>
          <p:cNvSpPr>
            <a:spLocks noGrp="1"/>
          </p:cNvSpPr>
          <p:nvPr>
            <p:ph type="subTitle" idx="1"/>
          </p:nvPr>
        </p:nvSpPr>
        <p:spPr/>
        <p:txBody>
          <a:bodyPr>
            <a:normAutofit/>
          </a:bodyPr>
          <a:lstStyle/>
          <a:p>
            <a:r>
              <a:rPr lang="en-US" sz="4800" dirty="0">
                <a:solidFill>
                  <a:schemeClr val="bg1">
                    <a:lumMod val="95000"/>
                  </a:schemeClr>
                </a:solidFill>
              </a:rPr>
              <a:t>o</a:t>
            </a:r>
            <a:r>
              <a:rPr lang="en-US" sz="4800" dirty="0" smtClean="0">
                <a:solidFill>
                  <a:schemeClr val="bg1">
                    <a:lumMod val="95000"/>
                  </a:schemeClr>
                </a:solidFill>
              </a:rPr>
              <a:t>f Your REST APIs</a:t>
            </a:r>
            <a:endParaRPr lang="en-US" sz="4800" dirty="0">
              <a:solidFill>
                <a:schemeClr val="bg1">
                  <a:lumMod val="95000"/>
                </a:schemeClr>
              </a:solidFill>
            </a:endParaRPr>
          </a:p>
        </p:txBody>
      </p:sp>
    </p:spTree>
    <p:extLst>
      <p:ext uri="{BB962C8B-B14F-4D97-AF65-F5344CB8AC3E}">
        <p14:creationId xmlns:p14="http://schemas.microsoft.com/office/powerpoint/2010/main" val="1824618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18"/>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pPr marL="0" indent="0">
              <a:buNone/>
            </a:pPr>
            <a:endParaRPr lang="en-US" dirty="0" smtClean="0"/>
          </a:p>
          <a:p>
            <a:pPr marL="285750" indent="-285750"/>
            <a:endParaRPr lang="en-US" dirty="0"/>
          </a:p>
        </p:txBody>
      </p:sp>
      <p:sp>
        <p:nvSpPr>
          <p:cNvPr id="6" name="Flowchart: Process 5"/>
          <p:cNvSpPr/>
          <p:nvPr/>
        </p:nvSpPr>
        <p:spPr>
          <a:xfrm>
            <a:off x="232523" y="4771535"/>
            <a:ext cx="5366768" cy="1371600"/>
          </a:xfrm>
          <a:prstGeom prst="flowChartProcess">
            <a:avLst/>
          </a:prstGeom>
          <a:solidFill>
            <a:srgbClr val="C2DAF0"/>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p:cNvSpPr/>
          <p:nvPr/>
        </p:nvSpPr>
        <p:spPr>
          <a:xfrm>
            <a:off x="232521" y="3399844"/>
            <a:ext cx="5366769" cy="1371600"/>
          </a:xfrm>
          <a:prstGeom prst="flowChartProcess">
            <a:avLst/>
          </a:prstGeom>
          <a:solidFill>
            <a:srgbClr val="DDC0E6"/>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232530" y="2004913"/>
            <a:ext cx="5366760" cy="4141573"/>
          </a:xfrm>
          <a:prstGeom prst="triangl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28796" y="5134168"/>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Unit Tests</a:t>
            </a:r>
            <a:endParaRPr lang="en-US" sz="3600" dirty="0">
              <a:solidFill>
                <a:schemeClr val="tx1">
                  <a:lumMod val="65000"/>
                  <a:lumOff val="35000"/>
                </a:schemeClr>
              </a:solidFill>
            </a:endParaRPr>
          </a:p>
        </p:txBody>
      </p:sp>
      <p:sp>
        <p:nvSpPr>
          <p:cNvPr id="13" name="TextBox 12"/>
          <p:cNvSpPr txBox="1"/>
          <p:nvPr/>
        </p:nvSpPr>
        <p:spPr>
          <a:xfrm>
            <a:off x="1147331" y="3831093"/>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Service Tests</a:t>
            </a:r>
            <a:endParaRPr lang="en-US" sz="3600" dirty="0">
              <a:solidFill>
                <a:schemeClr val="tx1">
                  <a:lumMod val="65000"/>
                  <a:lumOff val="35000"/>
                </a:schemeClr>
              </a:solidFill>
            </a:endParaRPr>
          </a:p>
        </p:txBody>
      </p:sp>
      <p:sp>
        <p:nvSpPr>
          <p:cNvPr id="15" name="Right Triangle 14"/>
          <p:cNvSpPr/>
          <p:nvPr/>
        </p:nvSpPr>
        <p:spPr>
          <a:xfrm rot="10800000" flipH="1">
            <a:off x="-1623" y="1412111"/>
            <a:ext cx="3271515"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0800000">
            <a:off x="2540001" y="1377244"/>
            <a:ext cx="3277148"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1147331" y="1444978"/>
            <a:ext cx="3537147" cy="19416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336624" y="1597025"/>
            <a:ext cx="5518754" cy="1015663"/>
          </a:xfrm>
          <a:prstGeom prst="rect">
            <a:avLst/>
          </a:prstGeom>
          <a:noFill/>
        </p:spPr>
        <p:txBody>
          <a:bodyPr wrap="none" rtlCol="0">
            <a:spAutoFit/>
          </a:bodyPr>
          <a:lstStyle/>
          <a:p>
            <a:pPr algn="ctr"/>
            <a:r>
              <a:rPr lang="en-US" sz="6000" dirty="0" smtClean="0">
                <a:solidFill>
                  <a:schemeClr val="tx1">
                    <a:lumMod val="50000"/>
                    <a:lumOff val="50000"/>
                  </a:schemeClr>
                </a:solidFill>
              </a:rPr>
              <a:t>Pyramid Frustum</a:t>
            </a:r>
            <a:endParaRPr lang="en-US" sz="6000" dirty="0">
              <a:solidFill>
                <a:schemeClr val="tx1">
                  <a:lumMod val="50000"/>
                  <a:lumOff val="50000"/>
                </a:schemeClr>
              </a:solidFill>
            </a:endParaRPr>
          </a:p>
        </p:txBody>
      </p:sp>
    </p:spTree>
    <p:extLst>
      <p:ext uri="{BB962C8B-B14F-4D97-AF65-F5344CB8AC3E}">
        <p14:creationId xmlns:p14="http://schemas.microsoft.com/office/powerpoint/2010/main" val="429631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2000"/>
          <a:stretch/>
        </p:blipFill>
        <p:spPr>
          <a:xfrm>
            <a:off x="0" y="3962400"/>
            <a:ext cx="12192000" cy="2895600"/>
          </a:xfrm>
          <a:prstGeom prst="rect">
            <a:avLst/>
          </a:prstGeom>
        </p:spPr>
      </p:pic>
      <p:sp>
        <p:nvSpPr>
          <p:cNvPr id="6" name="Rectangle 5"/>
          <p:cNvSpPr/>
          <p:nvPr/>
        </p:nvSpPr>
        <p:spPr>
          <a:xfrm>
            <a:off x="0" y="0"/>
            <a:ext cx="12192000" cy="4055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6000" dirty="0" smtClean="0">
                <a:solidFill>
                  <a:schemeClr val="tx1">
                    <a:lumMod val="50000"/>
                    <a:lumOff val="50000"/>
                  </a:schemeClr>
                </a:solidFill>
              </a:rPr>
              <a:t>Unit Tests: Solving 2 problems</a:t>
            </a:r>
            <a:endParaRPr lang="en-US" sz="6000" dirty="0">
              <a:solidFill>
                <a:schemeClr val="tx1">
                  <a:lumMod val="50000"/>
                  <a:lumOff val="50000"/>
                </a:schemeClr>
              </a:solidFill>
            </a:endParaRPr>
          </a:p>
        </p:txBody>
      </p:sp>
      <p:sp>
        <p:nvSpPr>
          <p:cNvPr id="3" name="Content Placeholder 2"/>
          <p:cNvSpPr>
            <a:spLocks noGrp="1"/>
          </p:cNvSpPr>
          <p:nvPr>
            <p:ph idx="1"/>
          </p:nvPr>
        </p:nvSpPr>
        <p:spPr>
          <a:xfrm>
            <a:off x="838200" y="1825625"/>
            <a:ext cx="10515600" cy="1294093"/>
          </a:xfrm>
        </p:spPr>
        <p:txBody>
          <a:bodyPr>
            <a:normAutofit/>
          </a:bodyPr>
          <a:lstStyle/>
          <a:p>
            <a:pPr marL="914400" lvl="1" indent="-457200">
              <a:buFont typeface="+mj-lt"/>
              <a:buAutoNum type="arabicPeriod"/>
            </a:pPr>
            <a:r>
              <a:rPr lang="en-US" sz="3200" dirty="0" smtClean="0">
                <a:solidFill>
                  <a:schemeClr val="tx1">
                    <a:lumMod val="65000"/>
                    <a:lumOff val="35000"/>
                  </a:schemeClr>
                </a:solidFill>
              </a:rPr>
              <a:t>My controller has dependencies</a:t>
            </a:r>
          </a:p>
          <a:p>
            <a:pPr marL="914400" lvl="1" indent="-457200">
              <a:buFont typeface="+mj-lt"/>
              <a:buAutoNum type="arabicPeriod"/>
            </a:pPr>
            <a:r>
              <a:rPr lang="en-US" sz="3200" dirty="0" smtClean="0">
                <a:solidFill>
                  <a:schemeClr val="tx1">
                    <a:lumMod val="65000"/>
                    <a:lumOff val="35000"/>
                  </a:schemeClr>
                </a:solidFill>
              </a:rPr>
              <a:t>I don’t know what to test</a:t>
            </a:r>
          </a:p>
        </p:txBody>
      </p:sp>
      <p:sp>
        <p:nvSpPr>
          <p:cNvPr id="7" name="Rectangle 6"/>
          <p:cNvSpPr/>
          <p:nvPr/>
        </p:nvSpPr>
        <p:spPr>
          <a:xfrm>
            <a:off x="0" y="4051339"/>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1728" y="6461306"/>
            <a:ext cx="1143160" cy="352474"/>
          </a:xfrm>
          <a:prstGeom prst="rect">
            <a:avLst/>
          </a:prstGeom>
        </p:spPr>
      </p:pic>
    </p:spTree>
    <p:extLst>
      <p:ext uri="{BB962C8B-B14F-4D97-AF65-F5344CB8AC3E}">
        <p14:creationId xmlns:p14="http://schemas.microsoft.com/office/powerpoint/2010/main" val="807739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2698044"/>
            <a:ext cx="12192000" cy="4166758"/>
            <a:chOff x="0" y="2698044"/>
            <a:chExt cx="12192000" cy="4166758"/>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73" b="15986"/>
            <a:stretch/>
          </p:blipFill>
          <p:spPr>
            <a:xfrm>
              <a:off x="0" y="2698044"/>
              <a:ext cx="12192000" cy="4165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140" y="6512328"/>
              <a:ext cx="1533739" cy="352474"/>
            </a:xfrm>
            <a:prstGeom prst="rect">
              <a:avLst/>
            </a:prstGeom>
          </p:spPr>
        </p:pic>
      </p:grpSp>
      <p:sp>
        <p:nvSpPr>
          <p:cNvPr id="4" name="Rectangle 3"/>
          <p:cNvSpPr/>
          <p:nvPr/>
        </p:nvSpPr>
        <p:spPr>
          <a:xfrm>
            <a:off x="0" y="0"/>
            <a:ext cx="12192000" cy="271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714441"/>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617764"/>
            <a:ext cx="12192000" cy="646331"/>
          </a:xfrm>
          <a:prstGeom prst="rect">
            <a:avLst/>
          </a:prstGeom>
          <a:noFill/>
        </p:spPr>
        <p:txBody>
          <a:bodyPr wrap="square" rtlCol="0">
            <a:spAutoFit/>
          </a:bodyPr>
          <a:lstStyle/>
          <a:p>
            <a:pPr algn="ctr"/>
            <a:r>
              <a:rPr lang="en-US" sz="3600" dirty="0">
                <a:solidFill>
                  <a:schemeClr val="tx1">
                    <a:lumMod val="65000"/>
                    <a:lumOff val="35000"/>
                  </a:schemeClr>
                </a:solidFill>
              </a:rPr>
              <a:t>My controller has </a:t>
            </a:r>
            <a:r>
              <a:rPr lang="en-US" sz="3600" dirty="0" smtClean="0">
                <a:solidFill>
                  <a:schemeClr val="tx1">
                    <a:lumMod val="65000"/>
                    <a:lumOff val="35000"/>
                  </a:schemeClr>
                </a:solidFill>
              </a:rPr>
              <a:t>dependencies</a:t>
            </a:r>
            <a:endParaRPr lang="en-US" sz="3600" dirty="0">
              <a:solidFill>
                <a:schemeClr val="tx1">
                  <a:lumMod val="65000"/>
                  <a:lumOff val="35000"/>
                </a:schemeClr>
              </a:solidFill>
            </a:endParaRPr>
          </a:p>
        </p:txBody>
      </p:sp>
      <p:sp>
        <p:nvSpPr>
          <p:cNvPr id="8" name="Title 1"/>
          <p:cNvSpPr txBox="1">
            <a:spLocks/>
          </p:cNvSpPr>
          <p:nvPr/>
        </p:nvSpPr>
        <p:spPr>
          <a:xfrm>
            <a:off x="838200" y="40175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smtClean="0">
                <a:solidFill>
                  <a:schemeClr val="tx1">
                    <a:lumMod val="50000"/>
                    <a:lumOff val="50000"/>
                  </a:schemeClr>
                </a:solidFill>
              </a:rPr>
              <a:t>Problem 1:</a:t>
            </a:r>
            <a:endParaRPr lang="en-US" sz="6000" dirty="0">
              <a:solidFill>
                <a:schemeClr val="tx1">
                  <a:lumMod val="50000"/>
                  <a:lumOff val="50000"/>
                </a:schemeClr>
              </a:solidFill>
            </a:endParaRPr>
          </a:p>
        </p:txBody>
      </p:sp>
    </p:spTree>
    <p:extLst>
      <p:ext uri="{BB962C8B-B14F-4D97-AF65-F5344CB8AC3E}">
        <p14:creationId xmlns:p14="http://schemas.microsoft.com/office/powerpoint/2010/main" val="1379178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5467"/>
            <a:ext cx="12192000" cy="4673908"/>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CreateConcert_Returns_Successful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controller.CreateConcert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.IsTrue(</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response.Concert.Id</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&gt; 0);</a:t>
            </a: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.IsTrue(</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response.RequestId.Length</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&gt; 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SendTweet_ReturnsTweetUrl_Successful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smtClean="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.IsTrue</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response.TweetUrl.Length</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&gt; 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6375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35467"/>
            <a:ext cx="12192000" cy="640354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latin typeface="Consolas" panose="020B0609020204030204" pitchFamily="49" charset="0"/>
                <a:ea typeface="Calibri" panose="020F0502020204030204" pitchFamily="34" charset="0"/>
                <a:cs typeface="Consolas" panose="020B0609020204030204" pitchFamily="49" charset="0"/>
              </a:rPr>
              <a:t>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498784" y="3459658"/>
            <a:ext cx="4897305" cy="79625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5627511" y="3688450"/>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5910" y="3565395"/>
            <a:ext cx="3180645" cy="584775"/>
          </a:xfrm>
          <a:prstGeom prst="rect">
            <a:avLst/>
          </a:prstGeom>
          <a:noFill/>
        </p:spPr>
        <p:txBody>
          <a:bodyPr wrap="square" rtlCol="0">
            <a:spAutoFit/>
          </a:bodyPr>
          <a:lstStyle/>
          <a:p>
            <a:r>
              <a:rPr lang="en-US" sz="3200" dirty="0" smtClean="0">
                <a:solidFill>
                  <a:srgbClr val="FF0000"/>
                </a:solidFill>
              </a:rPr>
              <a:t>Dependencies</a:t>
            </a:r>
            <a:endParaRPr lang="en-US" sz="3200" dirty="0">
              <a:solidFill>
                <a:srgbClr val="FF0000"/>
              </a:solidFill>
            </a:endParaRPr>
          </a:p>
        </p:txBody>
      </p:sp>
    </p:spTree>
    <p:extLst>
      <p:ext uri="{BB962C8B-B14F-4D97-AF65-F5344CB8AC3E}">
        <p14:creationId xmlns:p14="http://schemas.microsoft.com/office/powerpoint/2010/main" val="815521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35467"/>
            <a:ext cx="12192000" cy="640354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latin typeface="Consolas" panose="020B0609020204030204" pitchFamily="49" charset="0"/>
                <a:ea typeface="Calibri" panose="020F0502020204030204" pitchFamily="34" charset="0"/>
                <a:cs typeface="Consolas" panose="020B0609020204030204" pitchFamily="49" charset="0"/>
              </a:rPr>
              <a:t>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ounded Rectangle 6"/>
          <p:cNvSpPr/>
          <p:nvPr/>
        </p:nvSpPr>
        <p:spPr>
          <a:xfrm>
            <a:off x="1159184" y="5125154"/>
            <a:ext cx="3943394" cy="2892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813005" y="4351865"/>
            <a:ext cx="5552061" cy="2892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744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307974"/>
            <a:ext cx="10515600" cy="1325563"/>
          </a:xfrm>
        </p:spPr>
        <p:txBody>
          <a:bodyPr>
            <a:normAutofit/>
          </a:bodyPr>
          <a:lstStyle/>
          <a:p>
            <a:pPr algn="ctr"/>
            <a:r>
              <a:rPr lang="en-US" sz="6000" dirty="0" smtClean="0">
                <a:solidFill>
                  <a:schemeClr val="bg1">
                    <a:lumMod val="95000"/>
                  </a:schemeClr>
                </a:solidFill>
              </a:rPr>
              <a:t>Dependency Injection</a:t>
            </a:r>
            <a:endParaRPr lang="en-US" sz="6000" dirty="0">
              <a:solidFill>
                <a:schemeClr val="bg1">
                  <a:lumMod val="95000"/>
                </a:schemeClr>
              </a:solidFill>
            </a:endParaRPr>
          </a:p>
        </p:txBody>
      </p:sp>
    </p:spTree>
    <p:extLst>
      <p:ext uri="{BB962C8B-B14F-4D97-AF65-F5344CB8AC3E}">
        <p14:creationId xmlns:p14="http://schemas.microsoft.com/office/powerpoint/2010/main" val="3160802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12192001" cy="266789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 y="124178"/>
            <a:ext cx="12192000" cy="6723379"/>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IConcertService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ITweetService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_tweetService;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ConcertsController(</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IConcertService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concertService, </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ITweetService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tweetService)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 = concertService;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 = tweetService;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spcAft>
                <a:spcPts val="800"/>
              </a:spcAft>
            </a:pPr>
            <a:endPar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b="1"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ounded Rectangle 6"/>
          <p:cNvSpPr/>
          <p:nvPr/>
        </p:nvSpPr>
        <p:spPr>
          <a:xfrm>
            <a:off x="69805" y="79022"/>
            <a:ext cx="9841839" cy="2336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391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640354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latin typeface="Consolas" panose="020B0609020204030204" pitchFamily="49" charset="0"/>
                <a:ea typeface="Calibri" panose="020F0502020204030204" pitchFamily="34" charset="0"/>
                <a:cs typeface="Consolas" panose="020B0609020204030204" pitchFamily="49" charset="0"/>
              </a:rPr>
              <a:t>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p:cNvSpPr/>
          <p:nvPr/>
        </p:nvSpPr>
        <p:spPr>
          <a:xfrm>
            <a:off x="498784" y="3459658"/>
            <a:ext cx="4897305" cy="79625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2196725" y="3135295"/>
            <a:ext cx="1501422" cy="144497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57074" y="3132279"/>
            <a:ext cx="1444979" cy="1436706"/>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060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4178"/>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nSpc>
                <a:spcPct val="107000"/>
              </a:lnSpc>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_tweetService.TweetConcert(concert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p:cNvSpPr/>
          <p:nvPr/>
        </p:nvSpPr>
        <p:spPr>
          <a:xfrm>
            <a:off x="2790427" y="3561643"/>
            <a:ext cx="5574640" cy="2892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159183" y="4334932"/>
            <a:ext cx="4011127" cy="2892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62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201" b="14746"/>
          <a:stretch/>
        </p:blipFill>
        <p:spPr>
          <a:xfrm>
            <a:off x="-17930" y="0"/>
            <a:ext cx="12209930" cy="6874933"/>
          </a:xfrm>
          <a:prstGeom prst="rect">
            <a:avLst/>
          </a:prstGeom>
        </p:spPr>
      </p:pic>
      <p:sp>
        <p:nvSpPr>
          <p:cNvPr id="5" name="Rectangle 4"/>
          <p:cNvSpPr/>
          <p:nvPr/>
        </p:nvSpPr>
        <p:spPr>
          <a:xfrm>
            <a:off x="-17930" y="1807285"/>
            <a:ext cx="12209930" cy="2710928"/>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p:cNvSpPr>
            <a:spLocks noGrp="1"/>
          </p:cNvSpPr>
          <p:nvPr>
            <p:ph type="ctrTitle"/>
          </p:nvPr>
        </p:nvSpPr>
        <p:spPr>
          <a:xfrm>
            <a:off x="1524000" y="756600"/>
            <a:ext cx="9144000" cy="2387600"/>
          </a:xfrm>
        </p:spPr>
        <p:txBody>
          <a:bodyPr>
            <a:normAutofit/>
          </a:bodyPr>
          <a:lstStyle/>
          <a:p>
            <a:r>
              <a:rPr lang="en-US" sz="8000" dirty="0" smtClean="0">
                <a:solidFill>
                  <a:schemeClr val="bg1">
                    <a:lumMod val="95000"/>
                  </a:schemeClr>
                </a:solidFill>
              </a:rPr>
              <a:t>Tonya Cooper</a:t>
            </a:r>
            <a:endParaRPr lang="en-US" sz="8000" dirty="0">
              <a:solidFill>
                <a:schemeClr val="bg1">
                  <a:lumMod val="95000"/>
                </a:schemeClr>
              </a:solidFill>
            </a:endParaRPr>
          </a:p>
        </p:txBody>
      </p:sp>
      <p:sp>
        <p:nvSpPr>
          <p:cNvPr id="3" name="Subtitle 2"/>
          <p:cNvSpPr>
            <a:spLocks noGrp="1"/>
          </p:cNvSpPr>
          <p:nvPr>
            <p:ph type="subTitle" idx="1"/>
          </p:nvPr>
        </p:nvSpPr>
        <p:spPr/>
        <p:txBody>
          <a:bodyPr>
            <a:normAutofit/>
          </a:bodyPr>
          <a:lstStyle/>
          <a:p>
            <a:r>
              <a:rPr lang="en-US" sz="4800" dirty="0" smtClean="0">
                <a:solidFill>
                  <a:schemeClr val="bg1">
                    <a:lumMod val="95000"/>
                  </a:schemeClr>
                </a:solidFill>
              </a:rPr>
              <a:t>@tonyazen</a:t>
            </a:r>
            <a:endParaRPr lang="en-US" sz="4800" dirty="0">
              <a:solidFill>
                <a:schemeClr val="bg1">
                  <a:lumMod val="95000"/>
                </a:schemeClr>
              </a:solidFill>
            </a:endParaRPr>
          </a:p>
        </p:txBody>
      </p:sp>
    </p:spTree>
    <p:extLst>
      <p:ext uri="{BB962C8B-B14F-4D97-AF65-F5344CB8AC3E}">
        <p14:creationId xmlns:p14="http://schemas.microsoft.com/office/powerpoint/2010/main" val="2440558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307974"/>
            <a:ext cx="10515600" cy="1325563"/>
          </a:xfrm>
        </p:spPr>
        <p:txBody>
          <a:bodyPr>
            <a:normAutofit/>
          </a:bodyPr>
          <a:lstStyle/>
          <a:p>
            <a:pPr algn="ctr"/>
            <a:r>
              <a:rPr lang="en-US" sz="6000" dirty="0" smtClean="0">
                <a:solidFill>
                  <a:schemeClr val="bg1">
                    <a:lumMod val="95000"/>
                  </a:schemeClr>
                </a:solidFill>
              </a:rPr>
              <a:t>Mocking</a:t>
            </a:r>
            <a:endParaRPr lang="en-US" sz="6000" dirty="0">
              <a:solidFill>
                <a:schemeClr val="bg1">
                  <a:lumMod val="95000"/>
                </a:schemeClr>
              </a:solidFill>
            </a:endParaRPr>
          </a:p>
        </p:txBody>
      </p:sp>
    </p:spTree>
    <p:extLst>
      <p:ext uri="{BB962C8B-B14F-4D97-AF65-F5344CB8AC3E}">
        <p14:creationId xmlns:p14="http://schemas.microsoft.com/office/powerpoint/2010/main" val="27273009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5467"/>
            <a:ext cx="12192000" cy="4559261"/>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TestClass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ExcludeFromCodeCoverage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ConcertsController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_controller;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_concertService;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_tweetService;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HttpRequestMessage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_requestId =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"8325e2f14e07411cadf9608dfaa98915"</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_tweetUrl =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"https://twitter.com/musiclover/status/987654321"</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TestInitialize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Intialize()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ounded Rectangle 2"/>
          <p:cNvSpPr/>
          <p:nvPr/>
        </p:nvSpPr>
        <p:spPr>
          <a:xfrm>
            <a:off x="510072" y="1433689"/>
            <a:ext cx="5473040" cy="65980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4848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5467"/>
            <a:ext cx="12192000" cy="666701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TestInitialize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Intialize()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ConcertsController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(_concertService.Object, _tweetService.Object);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HttpRequestMessage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_request.Headers.Add(</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"app_id", "testapp"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_request.Headers.Add(</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"user", "testuser"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_controller.Request = _request;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_concertService.Setup(s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.Returns(() =&gt;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_requestId,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ConcertTestData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.GetCreatedConcert(),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_tweetService.Setup(s =&gt; s.TweetConcert(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.Returns(() =&gt; _tweetUrl);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ConcertTestData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.GetConcertToCreate();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ounded Rectangle 2"/>
          <p:cNvSpPr/>
          <p:nvPr/>
        </p:nvSpPr>
        <p:spPr>
          <a:xfrm>
            <a:off x="486009" y="3475214"/>
            <a:ext cx="9728802" cy="251651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406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0" y="135467"/>
            <a:ext cx="12192000" cy="666701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TestInitialize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Intialize()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IConcertService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Mock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ITweetService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ConcertsController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(_concertService.Object, _tweetService.Object);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HttpRequestMessage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_request.Headers.Add(</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"app_id", "testapp"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_request.Headers.Add(</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"user", "testuser"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_controller.Request = _request;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_concertService.Setup(s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.Returns(() =&gt;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_requestId,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ConcertTestData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.GetCreatedConcert(),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_tweetService.Setup(s =&gt; s.TweetConcert(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.Returns(() =&gt; _tweetUrl);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ConcertTestData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.GetConcertToCreate();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reeform 4"/>
          <p:cNvSpPr/>
          <p:nvPr/>
        </p:nvSpPr>
        <p:spPr>
          <a:xfrm>
            <a:off x="1" y="1"/>
            <a:ext cx="12192000" cy="6858000"/>
          </a:xfrm>
          <a:custGeom>
            <a:avLst/>
            <a:gdLst>
              <a:gd name="connsiteX0" fmla="*/ 905435 w 12192000"/>
              <a:gd name="connsiteY0" fmla="*/ 3475213 h 6858000"/>
              <a:gd name="connsiteX1" fmla="*/ 486008 w 12192000"/>
              <a:gd name="connsiteY1" fmla="*/ 3894640 h 6858000"/>
              <a:gd name="connsiteX2" fmla="*/ 486008 w 12192000"/>
              <a:gd name="connsiteY2" fmla="*/ 5572298 h 6858000"/>
              <a:gd name="connsiteX3" fmla="*/ 905435 w 12192000"/>
              <a:gd name="connsiteY3" fmla="*/ 5991725 h 6858000"/>
              <a:gd name="connsiteX4" fmla="*/ 9795383 w 12192000"/>
              <a:gd name="connsiteY4" fmla="*/ 5991725 h 6858000"/>
              <a:gd name="connsiteX5" fmla="*/ 10214810 w 12192000"/>
              <a:gd name="connsiteY5" fmla="*/ 5572298 h 6858000"/>
              <a:gd name="connsiteX6" fmla="*/ 10214810 w 12192000"/>
              <a:gd name="connsiteY6" fmla="*/ 3894640 h 6858000"/>
              <a:gd name="connsiteX7" fmla="*/ 9795383 w 12192000"/>
              <a:gd name="connsiteY7" fmla="*/ 3475213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05435" y="3475213"/>
                </a:moveTo>
                <a:cubicBezTo>
                  <a:pt x="673792" y="3475213"/>
                  <a:pt x="486008" y="3662997"/>
                  <a:pt x="486008" y="3894640"/>
                </a:cubicBezTo>
                <a:lnTo>
                  <a:pt x="486008" y="5572298"/>
                </a:lnTo>
                <a:cubicBezTo>
                  <a:pt x="486008" y="5803941"/>
                  <a:pt x="673792" y="5991725"/>
                  <a:pt x="905435" y="5991725"/>
                </a:cubicBezTo>
                <a:lnTo>
                  <a:pt x="9795383" y="5991725"/>
                </a:lnTo>
                <a:cubicBezTo>
                  <a:pt x="10027026" y="5991725"/>
                  <a:pt x="10214810" y="5803941"/>
                  <a:pt x="10214810" y="5572298"/>
                </a:cubicBezTo>
                <a:lnTo>
                  <a:pt x="10214810" y="3894640"/>
                </a:lnTo>
                <a:cubicBezTo>
                  <a:pt x="10214810" y="3662997"/>
                  <a:pt x="10027026" y="3475213"/>
                  <a:pt x="9795383" y="3475213"/>
                </a:cubicBezTo>
                <a:close/>
                <a:moveTo>
                  <a:pt x="0" y="0"/>
                </a:moveTo>
                <a:lnTo>
                  <a:pt x="12192000" y="0"/>
                </a:lnTo>
                <a:lnTo>
                  <a:pt x="12192000" y="6858000"/>
                </a:lnTo>
                <a:lnTo>
                  <a:pt x="0" y="6858000"/>
                </a:lnTo>
                <a:close/>
              </a:path>
            </a:pathLst>
          </a:custGeom>
          <a:solidFill>
            <a:srgbClr val="7F7F7F">
              <a:alpha val="60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p:cNvSpPr/>
          <p:nvPr/>
        </p:nvSpPr>
        <p:spPr>
          <a:xfrm>
            <a:off x="486009" y="3475214"/>
            <a:ext cx="9728802" cy="251651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933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4661854"/>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PostConcert_Returns_Successful()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controller.CreateConcert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.AreEqual(1237, response.Concert.Id);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.AreEqual(_requestId, response.RequestId);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PostConcert_SendTweet_Successful()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.AreEqual(_tweetUrl, response.TweetUrl);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0814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2698044"/>
            <a:ext cx="12192000" cy="4166758"/>
            <a:chOff x="0" y="2698044"/>
            <a:chExt cx="12192000" cy="4166758"/>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3273" b="15986"/>
            <a:stretch/>
          </p:blipFill>
          <p:spPr>
            <a:xfrm>
              <a:off x="0" y="2698044"/>
              <a:ext cx="12192000" cy="41656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140" y="6512328"/>
              <a:ext cx="1533739" cy="352474"/>
            </a:xfrm>
            <a:prstGeom prst="rect">
              <a:avLst/>
            </a:prstGeom>
          </p:spPr>
        </p:pic>
      </p:grpSp>
      <p:sp>
        <p:nvSpPr>
          <p:cNvPr id="4" name="Rectangle 3"/>
          <p:cNvSpPr/>
          <p:nvPr/>
        </p:nvSpPr>
        <p:spPr>
          <a:xfrm>
            <a:off x="0" y="0"/>
            <a:ext cx="12192000" cy="271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714441"/>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617764"/>
            <a:ext cx="12192000" cy="646331"/>
          </a:xfrm>
          <a:prstGeom prst="rect">
            <a:avLst/>
          </a:prstGeom>
          <a:noFill/>
        </p:spPr>
        <p:txBody>
          <a:bodyPr wrap="square" rtlCol="0">
            <a:spAutoFit/>
          </a:bodyPr>
          <a:lstStyle/>
          <a:p>
            <a:pPr algn="ctr"/>
            <a:r>
              <a:rPr lang="en-US" sz="3600" dirty="0">
                <a:solidFill>
                  <a:schemeClr val="tx1">
                    <a:lumMod val="65000"/>
                    <a:lumOff val="35000"/>
                  </a:schemeClr>
                </a:solidFill>
              </a:rPr>
              <a:t>My controller has </a:t>
            </a:r>
            <a:r>
              <a:rPr lang="en-US" sz="3600" dirty="0" smtClean="0">
                <a:solidFill>
                  <a:schemeClr val="tx1">
                    <a:lumMod val="65000"/>
                    <a:lumOff val="35000"/>
                  </a:schemeClr>
                </a:solidFill>
              </a:rPr>
              <a:t>dependencies</a:t>
            </a:r>
            <a:endParaRPr lang="en-US" sz="3600" dirty="0">
              <a:solidFill>
                <a:schemeClr val="tx1">
                  <a:lumMod val="65000"/>
                  <a:lumOff val="35000"/>
                </a:schemeClr>
              </a:solidFill>
            </a:endParaRPr>
          </a:p>
        </p:txBody>
      </p:sp>
      <p:sp>
        <p:nvSpPr>
          <p:cNvPr id="8" name="Title 1"/>
          <p:cNvSpPr txBox="1">
            <a:spLocks/>
          </p:cNvSpPr>
          <p:nvPr/>
        </p:nvSpPr>
        <p:spPr>
          <a:xfrm>
            <a:off x="838200" y="40175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smtClean="0">
                <a:solidFill>
                  <a:schemeClr val="tx1">
                    <a:lumMod val="50000"/>
                    <a:lumOff val="50000"/>
                  </a:schemeClr>
                </a:solidFill>
              </a:rPr>
              <a:t>Problem 1:</a:t>
            </a:r>
            <a:endParaRPr lang="en-US" sz="6000" dirty="0">
              <a:solidFill>
                <a:schemeClr val="tx1">
                  <a:lumMod val="50000"/>
                  <a:lumOff val="50000"/>
                </a:schemeClr>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4455" y="401363"/>
            <a:ext cx="4862872" cy="1964797"/>
          </a:xfrm>
          <a:prstGeom prst="rect">
            <a:avLst/>
          </a:prstGeom>
        </p:spPr>
      </p:pic>
    </p:spTree>
    <p:extLst>
      <p:ext uri="{BB962C8B-B14F-4D97-AF65-F5344CB8AC3E}">
        <p14:creationId xmlns:p14="http://schemas.microsoft.com/office/powerpoint/2010/main" val="1304810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8819" b="19300"/>
          <a:stretch/>
        </p:blipFill>
        <p:spPr>
          <a:xfrm>
            <a:off x="0" y="2709333"/>
            <a:ext cx="12192000" cy="4154312"/>
          </a:xfrm>
          <a:prstGeom prst="rect">
            <a:avLst/>
          </a:prstGeom>
        </p:spPr>
      </p:pic>
      <p:sp>
        <p:nvSpPr>
          <p:cNvPr id="4" name="Rectangle 3"/>
          <p:cNvSpPr/>
          <p:nvPr/>
        </p:nvSpPr>
        <p:spPr>
          <a:xfrm>
            <a:off x="0" y="0"/>
            <a:ext cx="12192000" cy="271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714441"/>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617764"/>
            <a:ext cx="12192000" cy="646331"/>
          </a:xfrm>
          <a:prstGeom prst="rect">
            <a:avLst/>
          </a:prstGeom>
          <a:noFill/>
        </p:spPr>
        <p:txBody>
          <a:bodyPr wrap="square" rtlCol="0">
            <a:spAutoFit/>
          </a:bodyPr>
          <a:lstStyle/>
          <a:p>
            <a:pPr algn="ctr"/>
            <a:r>
              <a:rPr lang="en-US" sz="3600" dirty="0" smtClean="0">
                <a:solidFill>
                  <a:schemeClr val="tx1">
                    <a:lumMod val="65000"/>
                    <a:lumOff val="35000"/>
                  </a:schemeClr>
                </a:solidFill>
              </a:rPr>
              <a:t>I don’t know what to test</a:t>
            </a:r>
            <a:endParaRPr lang="en-US" sz="3600" dirty="0">
              <a:solidFill>
                <a:schemeClr val="tx1">
                  <a:lumMod val="65000"/>
                  <a:lumOff val="35000"/>
                </a:schemeClr>
              </a:solidFill>
            </a:endParaRPr>
          </a:p>
        </p:txBody>
      </p:sp>
      <p:sp>
        <p:nvSpPr>
          <p:cNvPr id="8" name="Title 1"/>
          <p:cNvSpPr txBox="1">
            <a:spLocks/>
          </p:cNvSpPr>
          <p:nvPr/>
        </p:nvSpPr>
        <p:spPr>
          <a:xfrm>
            <a:off x="838200" y="40175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smtClean="0">
                <a:solidFill>
                  <a:schemeClr val="tx1">
                    <a:lumMod val="50000"/>
                    <a:lumOff val="50000"/>
                  </a:schemeClr>
                </a:solidFill>
              </a:rPr>
              <a:t>Problem 2:</a:t>
            </a:r>
            <a:endParaRPr lang="en-US" sz="6000" dirty="0">
              <a:solidFill>
                <a:schemeClr val="tx1">
                  <a:lumMod val="50000"/>
                  <a:lumOff val="5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7098" y="6462494"/>
            <a:ext cx="1962424" cy="352474"/>
          </a:xfrm>
          <a:prstGeom prst="rect">
            <a:avLst/>
          </a:prstGeom>
        </p:spPr>
      </p:pic>
    </p:spTree>
    <p:extLst>
      <p:ext uri="{BB962C8B-B14F-4D97-AF65-F5344CB8AC3E}">
        <p14:creationId xmlns:p14="http://schemas.microsoft.com/office/powerpoint/2010/main" val="2310148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307974"/>
            <a:ext cx="10515600" cy="1325563"/>
          </a:xfrm>
        </p:spPr>
        <p:txBody>
          <a:bodyPr>
            <a:normAutofit/>
          </a:bodyPr>
          <a:lstStyle/>
          <a:p>
            <a:pPr algn="ctr"/>
            <a:r>
              <a:rPr lang="en-US" sz="6000" dirty="0" smtClean="0">
                <a:solidFill>
                  <a:schemeClr val="bg1">
                    <a:lumMod val="95000"/>
                  </a:schemeClr>
                </a:solidFill>
              </a:rPr>
              <a:t>Analyze Code Coverage</a:t>
            </a:r>
            <a:endParaRPr lang="en-US" sz="6000" dirty="0">
              <a:solidFill>
                <a:schemeClr val="bg1">
                  <a:lumMod val="95000"/>
                </a:schemeClr>
              </a:solidFill>
            </a:endParaRPr>
          </a:p>
        </p:txBody>
      </p:sp>
    </p:spTree>
    <p:extLst>
      <p:ext uri="{BB962C8B-B14F-4D97-AF65-F5344CB8AC3E}">
        <p14:creationId xmlns:p14="http://schemas.microsoft.com/office/powerpoint/2010/main" val="924153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935" y="1048625"/>
            <a:ext cx="8946976" cy="4657128"/>
          </a:xfrm>
          <a:prstGeom prst="rect">
            <a:avLst/>
          </a:prstGeom>
        </p:spPr>
      </p:pic>
    </p:spTree>
    <p:extLst>
      <p:ext uri="{BB962C8B-B14F-4D97-AF65-F5344CB8AC3E}">
        <p14:creationId xmlns:p14="http://schemas.microsoft.com/office/powerpoint/2010/main" val="39831170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8087" y="2274718"/>
            <a:ext cx="9826979"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8088" y="3048007"/>
            <a:ext cx="10143068"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5246" y="4080944"/>
            <a:ext cx="4216398"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59559" y="4346234"/>
            <a:ext cx="4210752"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3913" y="4611524"/>
            <a:ext cx="175542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636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31257"/>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xmlns=""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xmlns=""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xmlns=""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1238974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4661854"/>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PostConcert_Returns_Successful()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controller.CreateConcert(</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.AreEqual(1237, response.Concert.Id);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.AreEqual(_requestId, response.RequestId);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PostConcert_SendTweet_Successful()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.AreEqual(_tweetUrl, response.TweetUrl);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9084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53" y="2552115"/>
            <a:ext cx="1343212" cy="12003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814" y="2552115"/>
            <a:ext cx="1305107" cy="1200318"/>
          </a:xfrm>
          <a:prstGeom prst="rect">
            <a:avLst/>
          </a:prstGeom>
        </p:spPr>
      </p:pic>
    </p:spTree>
    <p:extLst>
      <p:ext uri="{BB962C8B-B14F-4D97-AF65-F5344CB8AC3E}">
        <p14:creationId xmlns:p14="http://schemas.microsoft.com/office/powerpoint/2010/main" val="1224674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8087" y="2274718"/>
            <a:ext cx="9826979"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8088" y="3048007"/>
            <a:ext cx="10143068"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5246" y="4080944"/>
            <a:ext cx="4216398"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59559" y="4346234"/>
            <a:ext cx="4210752"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3913" y="4611524"/>
            <a:ext cx="175542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smtClean="0">
                <a:solidFill>
                  <a:srgbClr val="833C0B"/>
                </a:solidFill>
                <a:latin typeface="Consolas" panose="020B0609020204030204" pitchFamily="49" charset="0"/>
                <a:ea typeface="Calibri" panose="020F0502020204030204" pitchFamily="34" charset="0"/>
                <a:cs typeface="Consolas" panose="020B0609020204030204" pitchFamily="49" charset="0"/>
              </a:rPr>
              <a: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180" y="5035045"/>
            <a:ext cx="495143" cy="442469"/>
          </a:xfrm>
          <a:prstGeom prst="rect">
            <a:avLst/>
          </a:prstGeom>
        </p:spPr>
      </p:pic>
    </p:spTree>
    <p:extLst>
      <p:ext uri="{BB962C8B-B14F-4D97-AF65-F5344CB8AC3E}">
        <p14:creationId xmlns:p14="http://schemas.microsoft.com/office/powerpoint/2010/main" val="11813743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8087" y="2274718"/>
            <a:ext cx="9826979"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8088" y="3048007"/>
            <a:ext cx="10143068"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5246" y="4080944"/>
            <a:ext cx="4216398"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59559" y="4346234"/>
            <a:ext cx="4210752"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3913" y="4611524"/>
            <a:ext cx="175542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smtClean="0">
                <a:solidFill>
                  <a:srgbClr val="833C0B"/>
                </a:solidFill>
                <a:latin typeface="Consolas" panose="020B0609020204030204" pitchFamily="49" charset="0"/>
                <a:ea typeface="Calibri" panose="020F0502020204030204" pitchFamily="34" charset="0"/>
                <a:cs typeface="Consolas" panose="020B0609020204030204" pitchFamily="49" charset="0"/>
              </a:rPr>
              <a: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4065" y="2181499"/>
            <a:ext cx="481097" cy="442469"/>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4066" y="2954788"/>
            <a:ext cx="481097" cy="442469"/>
          </a:xfrm>
          <a:prstGeom prst="rect">
            <a:avLst/>
          </a:prstGeom>
        </p:spPr>
      </p:pic>
    </p:spTree>
    <p:extLst>
      <p:ext uri="{BB962C8B-B14F-4D97-AF65-F5344CB8AC3E}">
        <p14:creationId xmlns:p14="http://schemas.microsoft.com/office/powerpoint/2010/main" val="2281889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ight Arrow 5"/>
          <p:cNvSpPr/>
          <p:nvPr/>
        </p:nvSpPr>
        <p:spPr>
          <a:xfrm rot="10800000">
            <a:off x="6022623" y="674317"/>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667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ight Arrow 2"/>
          <p:cNvSpPr/>
          <p:nvPr/>
        </p:nvSpPr>
        <p:spPr>
          <a:xfrm rot="10800000">
            <a:off x="2629718" y="1444338"/>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482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ight Arrow 5"/>
          <p:cNvSpPr/>
          <p:nvPr/>
        </p:nvSpPr>
        <p:spPr>
          <a:xfrm rot="10800000">
            <a:off x="1055511" y="1961250"/>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8646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ight Arrow 5"/>
          <p:cNvSpPr/>
          <p:nvPr/>
        </p:nvSpPr>
        <p:spPr>
          <a:xfrm rot="10800000">
            <a:off x="7829290" y="3674257"/>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636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ight Arrow 6"/>
          <p:cNvSpPr/>
          <p:nvPr/>
        </p:nvSpPr>
        <p:spPr>
          <a:xfrm rot="10800000">
            <a:off x="10210800" y="4298050"/>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507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ight Arrow 5"/>
          <p:cNvSpPr/>
          <p:nvPr/>
        </p:nvSpPr>
        <p:spPr>
          <a:xfrm rot="10800000">
            <a:off x="1958622" y="4580272"/>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910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65028" cy="1325563"/>
          </a:xfrm>
        </p:spPr>
        <p:txBody>
          <a:bodyPr/>
          <a:lstStyle/>
          <a:p>
            <a:r>
              <a:rPr lang="en-US" sz="6000" dirty="0" smtClean="0">
                <a:solidFill>
                  <a:schemeClr val="tx1">
                    <a:lumMod val="50000"/>
                    <a:lumOff val="50000"/>
                  </a:schemeClr>
                </a:solidFill>
              </a:rPr>
              <a:t>Our Setlist</a:t>
            </a:r>
            <a:endParaRPr lang="en-US" sz="6000" dirty="0">
              <a:solidFill>
                <a:schemeClr val="tx1">
                  <a:lumMod val="50000"/>
                  <a:lumOff val="50000"/>
                </a:schemeClr>
              </a:solidFill>
            </a:endParaRPr>
          </a:p>
        </p:txBody>
      </p:sp>
      <p:sp>
        <p:nvSpPr>
          <p:cNvPr id="3" name="Content Placeholder 2"/>
          <p:cNvSpPr>
            <a:spLocks noGrp="1"/>
          </p:cNvSpPr>
          <p:nvPr>
            <p:ph idx="1"/>
          </p:nvPr>
        </p:nvSpPr>
        <p:spPr>
          <a:xfrm>
            <a:off x="838200" y="1825625"/>
            <a:ext cx="6165028" cy="4351338"/>
          </a:xfrm>
        </p:spPr>
        <p:txBody>
          <a:bodyPr>
            <a:normAutofit/>
          </a:bodyPr>
          <a:lstStyle/>
          <a:p>
            <a:pPr marL="0" indent="0">
              <a:buNone/>
            </a:pPr>
            <a:r>
              <a:rPr lang="en-US" sz="3200" dirty="0" smtClean="0">
                <a:solidFill>
                  <a:schemeClr val="tx1">
                    <a:lumMod val="65000"/>
                    <a:lumOff val="35000"/>
                  </a:schemeClr>
                </a:solidFill>
              </a:rPr>
              <a:t>Importance of Testing</a:t>
            </a:r>
          </a:p>
          <a:p>
            <a:pPr marL="0" indent="0">
              <a:buNone/>
            </a:pPr>
            <a:r>
              <a:rPr lang="en-US" sz="3200" dirty="0" smtClean="0">
                <a:solidFill>
                  <a:schemeClr val="tx1">
                    <a:lumMod val="65000"/>
                    <a:lumOff val="35000"/>
                  </a:schemeClr>
                </a:solidFill>
              </a:rPr>
              <a:t>Layers of Testing</a:t>
            </a:r>
          </a:p>
          <a:p>
            <a:pPr marL="0" indent="0">
              <a:buNone/>
            </a:pPr>
            <a:r>
              <a:rPr lang="en-US" sz="3200" dirty="0" smtClean="0">
                <a:solidFill>
                  <a:schemeClr val="tx1">
                    <a:lumMod val="65000"/>
                    <a:lumOff val="35000"/>
                  </a:schemeClr>
                </a:solidFill>
              </a:rPr>
              <a:t>Unit Tests: Solving Two Problems</a:t>
            </a:r>
          </a:p>
          <a:p>
            <a:pPr marL="457200" lvl="1" indent="0">
              <a:buNone/>
            </a:pPr>
            <a:r>
              <a:rPr lang="en-US" sz="2800" dirty="0" smtClean="0">
                <a:solidFill>
                  <a:schemeClr val="tx1">
                    <a:lumMod val="65000"/>
                    <a:lumOff val="35000"/>
                  </a:schemeClr>
                </a:solidFill>
              </a:rPr>
              <a:t>external dependencies</a:t>
            </a:r>
          </a:p>
          <a:p>
            <a:pPr marL="457200" lvl="1" indent="0">
              <a:buNone/>
            </a:pPr>
            <a:r>
              <a:rPr lang="en-US" sz="2800" dirty="0" smtClean="0">
                <a:solidFill>
                  <a:schemeClr val="tx1">
                    <a:lumMod val="65000"/>
                    <a:lumOff val="35000"/>
                  </a:schemeClr>
                </a:solidFill>
              </a:rPr>
              <a:t>what to test</a:t>
            </a:r>
          </a:p>
          <a:p>
            <a:pPr marL="0" indent="0">
              <a:buNone/>
            </a:pPr>
            <a:r>
              <a:rPr lang="en-US" sz="3200" dirty="0" smtClean="0">
                <a:solidFill>
                  <a:schemeClr val="tx1">
                    <a:lumMod val="65000"/>
                    <a:lumOff val="35000"/>
                  </a:schemeClr>
                </a:solidFill>
              </a:rPr>
              <a:t>Integration Testing with Postman</a:t>
            </a:r>
          </a:p>
          <a:p>
            <a:pPr marL="0" indent="0">
              <a:buNone/>
            </a:pPr>
            <a:r>
              <a:rPr lang="en-US" sz="3200" dirty="0" smtClean="0">
                <a:solidFill>
                  <a:schemeClr val="tx1">
                    <a:lumMod val="65000"/>
                    <a:lumOff val="35000"/>
                  </a:schemeClr>
                </a:solidFill>
              </a:rPr>
              <a:t>Wrap 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073" y="0"/>
            <a:ext cx="4641926" cy="6858000"/>
          </a:xfrm>
          <a:prstGeom prst="rect">
            <a:avLst/>
          </a:prstGeom>
        </p:spPr>
      </p:pic>
      <p:sp>
        <p:nvSpPr>
          <p:cNvPr id="5" name="Rectangle 4"/>
          <p:cNvSpPr/>
          <p:nvPr/>
        </p:nvSpPr>
        <p:spPr>
          <a:xfrm>
            <a:off x="7584149" y="0"/>
            <a:ext cx="138055" cy="6858000"/>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1932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6667018"/>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concert.Artist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concert.Artist</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Artist {Name = </a:t>
            </a:r>
            <a:r>
              <a:rPr lang="en-US" sz="1600" b="1" dirty="0" err="1" smtClean="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100998" y="5476298"/>
            <a:ext cx="5842601" cy="109294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4923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0" y="124178"/>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PostConcert_ConcertIsNull_ThrowsException()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_concert = </a:t>
            </a:r>
            <a:r>
              <a:rPr lang="en-US" sz="1600" b="1"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(ClientRequestException 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.AreEqual(HttpStatusCode.BadRequest,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smtClean="0">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p:cNvGrpSpPr/>
          <p:nvPr/>
        </p:nvGrpSpPr>
        <p:grpSpPr>
          <a:xfrm>
            <a:off x="0" y="2237874"/>
            <a:ext cx="12192000" cy="1900990"/>
            <a:chOff x="0" y="2237874"/>
            <a:chExt cx="12192000" cy="1900990"/>
          </a:xfrm>
        </p:grpSpPr>
        <p:sp>
          <p:nvSpPr>
            <p:cNvPr id="2" name="Rectangle 1"/>
            <p:cNvSpPr/>
            <p:nvPr/>
          </p:nvSpPr>
          <p:spPr>
            <a:xfrm>
              <a:off x="0" y="2237874"/>
              <a:ext cx="12192000" cy="190099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ounded Rectangle 4"/>
            <p:cNvSpPr/>
            <p:nvPr/>
          </p:nvSpPr>
          <p:spPr>
            <a:xfrm>
              <a:off x="2119563" y="2237874"/>
              <a:ext cx="7952874" cy="190099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74320" tIns="137160" rtlCol="0" anchor="ctr"/>
            <a:lstStyle/>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concert.Artist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concert.Artist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Artist {Name = </a:t>
              </a:r>
              <a:r>
                <a:rPr lang="en-US"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grpSp>
    </p:spTree>
    <p:extLst>
      <p:ext uri="{BB962C8B-B14F-4D97-AF65-F5344CB8AC3E}">
        <p14:creationId xmlns:p14="http://schemas.microsoft.com/office/powerpoint/2010/main" val="1516391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8087" y="2274718"/>
            <a:ext cx="9826979"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78088" y="3048007"/>
            <a:ext cx="1014306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5246" y="4080944"/>
            <a:ext cx="4216398"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9559" y="4346234"/>
            <a:ext cx="4210752"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53913" y="4611524"/>
            <a:ext cx="175542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61189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5246" y="3821297"/>
            <a:ext cx="42163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9559" y="4086587"/>
            <a:ext cx="4210752"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3913" y="4351877"/>
            <a:ext cx="175542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135467"/>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PostConcert_DoNotSendTweet_Successful()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 =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Assert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.AreEqual(</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 response.TweetUrl);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 . .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p>
          <a:p>
            <a:pPr>
              <a:lnSpc>
                <a:spcPct val="107000"/>
              </a:lnSpc>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 . .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39449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78087" y="2274718"/>
            <a:ext cx="9826979"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8088" y="3048007"/>
            <a:ext cx="1014306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5246" y="4080944"/>
            <a:ext cx="42163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59559" y="4346234"/>
            <a:ext cx="4210752"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53913" y="4611524"/>
            <a:ext cx="175542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17631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246" y="959557"/>
            <a:ext cx="50291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6533" y="2782717"/>
            <a:ext cx="351649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6533" y="3576035"/>
            <a:ext cx="7817556"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246" y="5128264"/>
            <a:ext cx="237631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78087" y="2274718"/>
            <a:ext cx="9826979"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8088" y="3048007"/>
            <a:ext cx="1014306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5246" y="4080944"/>
            <a:ext cx="4216398"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59559" y="4346234"/>
            <a:ext cx="4210752"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53913" y="4611524"/>
            <a:ext cx="175542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7557" y="719927"/>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6532" y="1490137"/>
            <a:ext cx="58064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6532" y="2005444"/>
            <a:ext cx="2240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0" y="135467"/>
            <a:ext cx="12192000" cy="562519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Route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"api/concerts"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HttpPost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CreateUpdateConcertResponse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FromUri</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tweetConcert,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FromBody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requestId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Guid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.NewGuid().ToString(</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.ValidateWebRequestHeaders(Request);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 ==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"Failed to parse 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(!concert.ValidateConcert())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"One or more Concert prop..."</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 = _concertService.CreateConcert(requestId, 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responseModel.TweetUrl = tweetConcert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_tweetService.TweetConcert(concert)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457200" marR="0" indent="457200">
              <a:lnSpc>
                <a:spcPct val="107000"/>
              </a:lnSpc>
              <a:spcBef>
                <a:spcPts val="0"/>
              </a:spcBef>
              <a:spcAft>
                <a:spcPts val="0"/>
              </a:spcAft>
            </a:pPr>
            <a:r>
              <a:rPr lang="en-US" sz="1600" b="1" dirty="0" smtClean="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responseModel;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ight Arrow 16"/>
          <p:cNvSpPr/>
          <p:nvPr/>
        </p:nvSpPr>
        <p:spPr>
          <a:xfrm rot="10800000">
            <a:off x="6688667" y="1448819"/>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180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513" y="1219201"/>
            <a:ext cx="55778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5513" y="1486522"/>
            <a:ext cx="5852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5513" y="2000166"/>
            <a:ext cx="502920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12713" y="2269067"/>
            <a:ext cx="786384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2713" y="2794000"/>
            <a:ext cx="9509760"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12713" y="4363383"/>
            <a:ext cx="9601200" cy="256032"/>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55513" y="3569549"/>
            <a:ext cx="512064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12713" y="3838450"/>
            <a:ext cx="7955280" cy="256032"/>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513" y="2525099"/>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55513" y="4088839"/>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135467"/>
            <a:ext cx="12192000" cy="5349670"/>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ValidateWebRequestHeaders(</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HttpRequestMessage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appIdHeader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ConfigurationValues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.AppIdHeader;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userIdHeader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ConfigurationValues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.UserIdHeader;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(!request.Headers.Contains(appIdHeader)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request.Headers.GetValues(appIdHeader).All(</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.IsNullOrWhiteSpace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AppId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(!request.Headers.Contains(userIdHeader) ||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request.Headers.GetValues(userIdHeader).All(</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.IsNullOrWhiteSpace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UserId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2755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PostConcert_AppIdHeaderMissing_ThrowsException()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_request.Headers.Remove(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"app_id"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AppId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9777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5361724"/>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PostConcert_AppIdHeaderMissing_ThrowsException()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_request.Headers.Remove(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"app_id"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AppId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ight Arrow 3"/>
          <p:cNvSpPr/>
          <p:nvPr/>
        </p:nvSpPr>
        <p:spPr>
          <a:xfrm rot="10800000">
            <a:off x="4715488" y="1472882"/>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457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5467"/>
            <a:ext cx="12192000" cy="6140079"/>
          </a:xfrm>
          <a:prstGeom prst="rect">
            <a:avLst/>
          </a:prstGeom>
          <a:noFill/>
        </p:spPr>
        <p:txBody>
          <a:bodyPr wrap="square" rtlCol="0">
            <a:spAutoFit/>
          </a:bodyPr>
          <a:lstStyle/>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TestMethod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TestCategory</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"Unit"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ExpectedException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PostConcert_AppIdHeaderMissing_ThrowsException()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_request.Headers.Remove(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"app_id"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_controller.CreateConcert(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ex)</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ex.StatusCode);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Assert.AreEqual(</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AppId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ex.Message);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_concertService.Verify(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 =&gt; s.CreateConcert(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It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.IsAny&lt;</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Concert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Times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.Never);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_request.Headers.Remove(</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"user"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p:cNvSpPr/>
          <p:nvPr/>
        </p:nvSpPr>
        <p:spPr>
          <a:xfrm>
            <a:off x="100999" y="5710063"/>
            <a:ext cx="3905518" cy="64970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85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smtClean="0">
                <a:solidFill>
                  <a:schemeClr val="tx1">
                    <a:lumMod val="50000"/>
                    <a:lumOff val="50000"/>
                  </a:schemeClr>
                </a:solidFill>
              </a:rPr>
              <a:t>Importance of Testing</a:t>
            </a:r>
            <a:endParaRPr lang="en-US" sz="6000" dirty="0">
              <a:solidFill>
                <a:schemeClr val="tx1">
                  <a:lumMod val="50000"/>
                  <a:lumOff val="50000"/>
                </a:schemeClr>
              </a:solidFill>
            </a:endParaRPr>
          </a:p>
        </p:txBody>
      </p:sp>
      <p:sp>
        <p:nvSpPr>
          <p:cNvPr id="3" name="Content Placeholder 2"/>
          <p:cNvSpPr>
            <a:spLocks noGrp="1"/>
          </p:cNvSpPr>
          <p:nvPr>
            <p:ph idx="1"/>
          </p:nvPr>
        </p:nvSpPr>
        <p:spPr/>
        <p:txBody>
          <a:bodyPr/>
          <a:lstStyle/>
          <a:p>
            <a:pPr marL="0" indent="0">
              <a:buNone/>
            </a:pPr>
            <a:r>
              <a:rPr lang="en-US" dirty="0"/>
              <a:t>	</a:t>
            </a:r>
            <a:r>
              <a:rPr lang="en-US" dirty="0" smtClean="0"/>
              <a:t>	</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064" b="18940"/>
          <a:stretch/>
        </p:blipFill>
        <p:spPr>
          <a:xfrm>
            <a:off x="0" y="2664178"/>
            <a:ext cx="12193916" cy="4199467"/>
          </a:xfrm>
          <a:prstGeom prst="rect">
            <a:avLst/>
          </a:prstGeom>
        </p:spPr>
      </p:pic>
      <p:sp>
        <p:nvSpPr>
          <p:cNvPr id="5" name="Rectangle 4"/>
          <p:cNvSpPr/>
          <p:nvPr/>
        </p:nvSpPr>
        <p:spPr>
          <a:xfrm>
            <a:off x="1" y="2667026"/>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6846" y="6484010"/>
            <a:ext cx="952633" cy="352474"/>
          </a:xfrm>
          <a:prstGeom prst="rect">
            <a:avLst/>
          </a:prstGeom>
        </p:spPr>
      </p:pic>
    </p:spTree>
    <p:extLst>
      <p:ext uri="{BB962C8B-B14F-4D97-AF65-F5344CB8AC3E}">
        <p14:creationId xmlns:p14="http://schemas.microsoft.com/office/powerpoint/2010/main" val="35417867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55513" y="1219201"/>
            <a:ext cx="55778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5513" y="1486522"/>
            <a:ext cx="5852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5513" y="2000166"/>
            <a:ext cx="502920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12713" y="2269067"/>
            <a:ext cx="78638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12713" y="2794000"/>
            <a:ext cx="95097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2713" y="4363383"/>
            <a:ext cx="960120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55513" y="3569549"/>
            <a:ext cx="512064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2713" y="3838450"/>
            <a:ext cx="795528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55513" y="2525099"/>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513" y="4088839"/>
            <a:ext cx="137160" cy="25603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135467"/>
            <a:ext cx="12192000" cy="5349670"/>
          </a:xfrm>
          <a:prstGeom prst="rect">
            <a:avLst/>
          </a:prstGeom>
          <a:noFill/>
        </p:spPr>
        <p:txBody>
          <a:bodyPr wrap="square" rtlCol="0">
            <a:spAutoFit/>
          </a:bodyPr>
          <a:lstStyle/>
          <a:p>
            <a:pPr>
              <a:lnSpc>
                <a:spcPct val="107000"/>
              </a:lnSpc>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RequestValidator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ValidateWebRequestHeaders(</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HttpRequestMessage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request)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appIdHeader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ConfigurationValues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.AppIdHeader;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userIdHeader =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ConfigurationValues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.UserIdHeader;</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(!request.Headers.Contains(appIdHeader)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request.Headers.GetValues(appIdHeader).All(</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.IsNullOrWhiteSpace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AppId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(!request.Headers.Contains(userIdHeader) ||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request.Headers.GetValues(userIdHeader).All(</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.IsNullOrWhiteSpace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7456"/>
                </a:solidFill>
                <a:latin typeface="Consolas" panose="020B0609020204030204" pitchFamily="49" charset="0"/>
                <a:ea typeface="Calibri" panose="020F0502020204030204" pitchFamily="34" charset="0"/>
                <a:cs typeface="Consolas" panose="020B0609020204030204" pitchFamily="49" charset="0"/>
              </a:rPr>
              <a:t>ClientRequestException</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7030A0"/>
                </a:solidFill>
                <a:latin typeface="Consolas" panose="020B0609020204030204" pitchFamily="49" charset="0"/>
                <a:ea typeface="Calibri" panose="020F0502020204030204" pitchFamily="34" charset="0"/>
                <a:cs typeface="Consolas" panose="020B0609020204030204" pitchFamily="49" charset="0"/>
              </a:rPr>
              <a:t>HttpStatusCode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.BadRequest, </a:t>
            </a:r>
            <a:r>
              <a:rPr lang="en-US" sz="1600" b="1" dirty="0">
                <a:solidFill>
                  <a:srgbClr val="833C0B"/>
                </a:solidFill>
                <a:latin typeface="Consolas" panose="020B0609020204030204" pitchFamily="49" charset="0"/>
                <a:ea typeface="Calibri" panose="020F0502020204030204" pitchFamily="34" charset="0"/>
                <a:cs typeface="Consolas" panose="020B0609020204030204" pitchFamily="49" charset="0"/>
              </a:rPr>
              <a:t>"Missing UserId header."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65926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28819" b="19300"/>
          <a:stretch/>
        </p:blipFill>
        <p:spPr>
          <a:xfrm>
            <a:off x="0" y="2709333"/>
            <a:ext cx="12192000" cy="415431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7098" y="6462494"/>
            <a:ext cx="1962424" cy="352474"/>
          </a:xfrm>
          <a:prstGeom prst="rect">
            <a:avLst/>
          </a:prstGeom>
        </p:spPr>
      </p:pic>
      <p:sp>
        <p:nvSpPr>
          <p:cNvPr id="4" name="Rectangle 3"/>
          <p:cNvSpPr/>
          <p:nvPr/>
        </p:nvSpPr>
        <p:spPr>
          <a:xfrm>
            <a:off x="0" y="0"/>
            <a:ext cx="12192000" cy="271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714441"/>
            <a:ext cx="12191999" cy="140724"/>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617764"/>
            <a:ext cx="12192000" cy="646331"/>
          </a:xfrm>
          <a:prstGeom prst="rect">
            <a:avLst/>
          </a:prstGeom>
          <a:noFill/>
        </p:spPr>
        <p:txBody>
          <a:bodyPr wrap="square" rtlCol="0">
            <a:spAutoFit/>
          </a:bodyPr>
          <a:lstStyle/>
          <a:p>
            <a:pPr algn="ctr"/>
            <a:r>
              <a:rPr lang="en-US" sz="3600" dirty="0" smtClean="0">
                <a:solidFill>
                  <a:schemeClr val="tx1">
                    <a:lumMod val="65000"/>
                    <a:lumOff val="35000"/>
                  </a:schemeClr>
                </a:solidFill>
              </a:rPr>
              <a:t>I don’t know what to test</a:t>
            </a:r>
            <a:endParaRPr lang="en-US" sz="3600" dirty="0">
              <a:solidFill>
                <a:schemeClr val="tx1">
                  <a:lumMod val="65000"/>
                  <a:lumOff val="35000"/>
                </a:schemeClr>
              </a:solidFill>
            </a:endParaRPr>
          </a:p>
        </p:txBody>
      </p:sp>
      <p:sp>
        <p:nvSpPr>
          <p:cNvPr id="8" name="Title 1"/>
          <p:cNvSpPr txBox="1">
            <a:spLocks/>
          </p:cNvSpPr>
          <p:nvPr/>
        </p:nvSpPr>
        <p:spPr>
          <a:xfrm>
            <a:off x="838200" y="40175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smtClean="0">
                <a:solidFill>
                  <a:schemeClr val="tx1">
                    <a:lumMod val="50000"/>
                    <a:lumOff val="50000"/>
                  </a:schemeClr>
                </a:solidFill>
              </a:rPr>
              <a:t>Problem 2:</a:t>
            </a:r>
            <a:endParaRPr lang="en-US" sz="6000" dirty="0">
              <a:solidFill>
                <a:schemeClr val="tx1">
                  <a:lumMod val="50000"/>
                  <a:lumOff val="50000"/>
                </a:schemeClr>
              </a:soli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4455" y="449489"/>
            <a:ext cx="4862872" cy="1964797"/>
          </a:xfrm>
          <a:prstGeom prst="rect">
            <a:avLst/>
          </a:prstGeom>
        </p:spPr>
      </p:pic>
    </p:spTree>
    <p:extLst>
      <p:ext uri="{BB962C8B-B14F-4D97-AF65-F5344CB8AC3E}">
        <p14:creationId xmlns:p14="http://schemas.microsoft.com/office/powerpoint/2010/main" val="25953318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14156" cy="1325563"/>
          </a:xfrm>
        </p:spPr>
        <p:txBody>
          <a:bodyPr>
            <a:normAutofit fontScale="90000"/>
          </a:bodyPr>
          <a:lstStyle/>
          <a:p>
            <a:r>
              <a:rPr lang="en-US" sz="6700" dirty="0" smtClean="0">
                <a:solidFill>
                  <a:schemeClr val="tx1">
                    <a:lumMod val="50000"/>
                    <a:lumOff val="50000"/>
                  </a:schemeClr>
                </a:solidFill>
              </a:rPr>
              <a:t>Integration Testing </a:t>
            </a:r>
            <a:r>
              <a:rPr lang="en-US" sz="6000" dirty="0" smtClean="0">
                <a:solidFill>
                  <a:schemeClr val="tx1">
                    <a:lumMod val="50000"/>
                    <a:lumOff val="50000"/>
                  </a:schemeClr>
                </a:solidFill>
              </a:rPr>
              <a:t/>
            </a:r>
            <a:br>
              <a:rPr lang="en-US" sz="6000" dirty="0" smtClean="0">
                <a:solidFill>
                  <a:schemeClr val="tx1">
                    <a:lumMod val="50000"/>
                    <a:lumOff val="50000"/>
                  </a:schemeClr>
                </a:solidFill>
              </a:rPr>
            </a:br>
            <a:r>
              <a:rPr lang="en-US" sz="5300" dirty="0" smtClean="0">
                <a:solidFill>
                  <a:schemeClr val="tx1">
                    <a:lumMod val="50000"/>
                    <a:lumOff val="50000"/>
                  </a:schemeClr>
                </a:solidFill>
              </a:rPr>
              <a:t>with Postman</a:t>
            </a:r>
            <a:endParaRPr lang="en-US" sz="5300" dirty="0">
              <a:solidFill>
                <a:schemeClr val="tx1">
                  <a:lumMod val="50000"/>
                  <a:lumOff val="50000"/>
                </a:schemeClr>
              </a:solidFill>
            </a:endParaRPr>
          </a:p>
        </p:txBody>
      </p:sp>
      <p:sp>
        <p:nvSpPr>
          <p:cNvPr id="3" name="Content Placeholder 2"/>
          <p:cNvSpPr>
            <a:spLocks noGrp="1"/>
          </p:cNvSpPr>
          <p:nvPr>
            <p:ph idx="1"/>
          </p:nvPr>
        </p:nvSpPr>
        <p:spPr>
          <a:xfrm>
            <a:off x="838200" y="2164292"/>
            <a:ext cx="6273800" cy="4044597"/>
          </a:xfrm>
        </p:spPr>
        <p:txBody>
          <a:bodyPr>
            <a:normAutofit/>
          </a:bodyPr>
          <a:lstStyle/>
          <a:p>
            <a:pPr marL="0" indent="0">
              <a:buNone/>
            </a:pPr>
            <a:r>
              <a:rPr lang="en-US" sz="3200" dirty="0" smtClean="0">
                <a:solidFill>
                  <a:schemeClr val="tx1">
                    <a:lumMod val="65000"/>
                    <a:lumOff val="35000"/>
                  </a:schemeClr>
                </a:solidFill>
              </a:rPr>
              <a:t>Environment Variables </a:t>
            </a:r>
          </a:p>
          <a:p>
            <a:pPr marL="0" indent="0">
              <a:buNone/>
            </a:pPr>
            <a:r>
              <a:rPr lang="en-US" sz="3200" dirty="0" smtClean="0">
                <a:solidFill>
                  <a:schemeClr val="tx1">
                    <a:lumMod val="65000"/>
                    <a:lumOff val="35000"/>
                  </a:schemeClr>
                </a:solidFill>
              </a:rPr>
              <a:t>Collections</a:t>
            </a:r>
          </a:p>
          <a:p>
            <a:pPr marL="0" indent="0">
              <a:buNone/>
            </a:pPr>
            <a:r>
              <a:rPr lang="en-US" sz="3200" dirty="0" smtClean="0">
                <a:solidFill>
                  <a:schemeClr val="tx1">
                    <a:lumMod val="65000"/>
                    <a:lumOff val="35000"/>
                  </a:schemeClr>
                </a:solidFill>
              </a:rPr>
              <a:t>Tests</a:t>
            </a:r>
          </a:p>
          <a:p>
            <a:pPr marL="0" indent="0">
              <a:buNone/>
            </a:pPr>
            <a:r>
              <a:rPr lang="en-US" sz="3200" dirty="0" smtClean="0">
                <a:solidFill>
                  <a:schemeClr val="tx1">
                    <a:lumMod val="65000"/>
                    <a:lumOff val="35000"/>
                  </a:schemeClr>
                </a:solidFill>
              </a:rPr>
              <a:t>Global Variables</a:t>
            </a:r>
          </a:p>
          <a:p>
            <a:pPr marL="0" indent="0">
              <a:buNone/>
            </a:pPr>
            <a:r>
              <a:rPr lang="en-US" sz="3200" dirty="0" smtClean="0">
                <a:solidFill>
                  <a:schemeClr val="tx1">
                    <a:lumMod val="65000"/>
                    <a:lumOff val="35000"/>
                  </a:schemeClr>
                </a:solidFill>
              </a:rPr>
              <a:t>Automation</a:t>
            </a:r>
          </a:p>
        </p:txBody>
      </p:sp>
      <p:sp>
        <p:nvSpPr>
          <p:cNvPr id="8" name="Rectangle 7"/>
          <p:cNvSpPr/>
          <p:nvPr/>
        </p:nvSpPr>
        <p:spPr>
          <a:xfrm>
            <a:off x="7584149" y="0"/>
            <a:ext cx="138055" cy="6858000"/>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7287" t="4051" r="6738" b="2981"/>
          <a:stretch/>
        </p:blipFill>
        <p:spPr>
          <a:xfrm>
            <a:off x="7586134" y="0"/>
            <a:ext cx="4617156" cy="686364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4537" y="6415214"/>
            <a:ext cx="1162212" cy="352474"/>
          </a:xfrm>
          <a:prstGeom prst="rect">
            <a:avLst/>
          </a:prstGeom>
        </p:spPr>
      </p:pic>
    </p:spTree>
    <p:extLst>
      <p:ext uri="{BB962C8B-B14F-4D97-AF65-F5344CB8AC3E}">
        <p14:creationId xmlns:p14="http://schemas.microsoft.com/office/powerpoint/2010/main" val="17677456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 y="392767"/>
            <a:ext cx="11971981" cy="5962877"/>
          </a:xfrm>
          <a:prstGeom prst="rect">
            <a:avLst/>
          </a:prstGeom>
        </p:spPr>
      </p:pic>
    </p:spTree>
    <p:extLst>
      <p:ext uri="{BB962C8B-B14F-4D97-AF65-F5344CB8AC3E}">
        <p14:creationId xmlns:p14="http://schemas.microsoft.com/office/powerpoint/2010/main" val="3991986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 y="392767"/>
            <a:ext cx="11971981" cy="5962877"/>
          </a:xfrm>
          <a:prstGeom prst="rect">
            <a:avLst/>
          </a:prstGeom>
        </p:spPr>
      </p:pic>
      <p:sp>
        <p:nvSpPr>
          <p:cNvPr id="5" name="Right Arrow 4"/>
          <p:cNvSpPr/>
          <p:nvPr/>
        </p:nvSpPr>
        <p:spPr>
          <a:xfrm rot="19781359">
            <a:off x="10684705" y="1967704"/>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381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Tree>
    <p:extLst>
      <p:ext uri="{BB962C8B-B14F-4D97-AF65-F5344CB8AC3E}">
        <p14:creationId xmlns:p14="http://schemas.microsoft.com/office/powerpoint/2010/main" val="26951153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Tree>
    <p:extLst>
      <p:ext uri="{BB962C8B-B14F-4D97-AF65-F5344CB8AC3E}">
        <p14:creationId xmlns:p14="http://schemas.microsoft.com/office/powerpoint/2010/main" val="5185261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688" y="0"/>
            <a:ext cx="4809962"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 y="392767"/>
            <a:ext cx="11971981" cy="5962877"/>
          </a:xfrm>
          <a:prstGeom prst="rect">
            <a:avLst/>
          </a:prstGeom>
        </p:spPr>
      </p:pic>
      <p:sp>
        <p:nvSpPr>
          <p:cNvPr id="10" name="Right Arrow 9"/>
          <p:cNvSpPr/>
          <p:nvPr/>
        </p:nvSpPr>
        <p:spPr>
          <a:xfrm>
            <a:off x="2116667" y="2345072"/>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3384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4" name="Right Arrow 3"/>
          <p:cNvSpPr/>
          <p:nvPr/>
        </p:nvSpPr>
        <p:spPr>
          <a:xfrm rot="8972485">
            <a:off x="1349022" y="2209606"/>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7159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5" name="Right Arrow 4"/>
          <p:cNvSpPr/>
          <p:nvPr/>
        </p:nvSpPr>
        <p:spPr>
          <a:xfrm rot="10800000">
            <a:off x="5051778" y="2622863"/>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322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232523" y="4771535"/>
            <a:ext cx="5366768" cy="1371600"/>
          </a:xfrm>
          <a:prstGeom prst="flowChartProcess">
            <a:avLst/>
          </a:prstGeom>
          <a:solidFill>
            <a:srgbClr val="C2DAF0"/>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p:cNvSpPr/>
          <p:nvPr/>
        </p:nvSpPr>
        <p:spPr>
          <a:xfrm>
            <a:off x="232521" y="3399844"/>
            <a:ext cx="5366769" cy="1371600"/>
          </a:xfrm>
          <a:prstGeom prst="flowChartProcess">
            <a:avLst/>
          </a:prstGeom>
          <a:solidFill>
            <a:srgbClr val="DDC0E6"/>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p:cNvSpPr/>
          <p:nvPr/>
        </p:nvSpPr>
        <p:spPr>
          <a:xfrm>
            <a:off x="232521" y="2009422"/>
            <a:ext cx="5366770" cy="1389670"/>
          </a:xfrm>
          <a:prstGeom prst="flowChartProcess">
            <a:avLst/>
          </a:prstGeom>
          <a:solidFill>
            <a:srgbClr val="B6E5A5"/>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6000" dirty="0" smtClean="0">
                <a:solidFill>
                  <a:schemeClr val="tx1">
                    <a:lumMod val="50000"/>
                    <a:lumOff val="50000"/>
                  </a:schemeClr>
                </a:solidFill>
              </a:rPr>
              <a:t>The Layers of Testing</a:t>
            </a:r>
            <a:endParaRPr lang="en-US" sz="6000" dirty="0">
              <a:solidFill>
                <a:schemeClr val="tx1">
                  <a:lumMod val="50000"/>
                  <a:lumOff val="50000"/>
                </a:schemeClr>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7" name="TextBox 6"/>
          <p:cNvSpPr txBox="1"/>
          <p:nvPr/>
        </p:nvSpPr>
        <p:spPr>
          <a:xfrm>
            <a:off x="6847615" y="3844866"/>
            <a:ext cx="5181600" cy="461665"/>
          </a:xfrm>
          <a:prstGeom prst="rect">
            <a:avLst/>
          </a:prstGeom>
          <a:noFill/>
        </p:spPr>
        <p:txBody>
          <a:bodyPr wrap="square" rtlCol="0">
            <a:spAutoFit/>
          </a:bodyPr>
          <a:lstStyle/>
          <a:p>
            <a:r>
              <a:rPr lang="en-US" sz="2400" dirty="0" smtClean="0">
                <a:solidFill>
                  <a:schemeClr val="tx1">
                    <a:lumMod val="75000"/>
                    <a:lumOff val="25000"/>
                  </a:schemeClr>
                </a:solidFill>
              </a:rPr>
              <a:t>More complex to run and maintain </a:t>
            </a:r>
            <a:endParaRPr lang="en-US" sz="2400" dirty="0">
              <a:solidFill>
                <a:schemeClr val="tx1">
                  <a:lumMod val="75000"/>
                  <a:lumOff val="25000"/>
                </a:schemeClr>
              </a:solidFill>
            </a:endParaRPr>
          </a:p>
        </p:txBody>
      </p:sp>
      <p:sp>
        <p:nvSpPr>
          <p:cNvPr id="8" name="TextBox 7"/>
          <p:cNvSpPr txBox="1"/>
          <p:nvPr/>
        </p:nvSpPr>
        <p:spPr>
          <a:xfrm>
            <a:off x="6847615" y="5226500"/>
            <a:ext cx="5181600" cy="461665"/>
          </a:xfrm>
          <a:prstGeom prst="rect">
            <a:avLst/>
          </a:prstGeom>
          <a:noFill/>
        </p:spPr>
        <p:txBody>
          <a:bodyPr wrap="square" rtlCol="0">
            <a:spAutoFit/>
          </a:bodyPr>
          <a:lstStyle/>
          <a:p>
            <a:r>
              <a:rPr lang="en-US" sz="2400" dirty="0" smtClean="0">
                <a:solidFill>
                  <a:schemeClr val="tx1">
                    <a:lumMod val="75000"/>
                    <a:lumOff val="25000"/>
                  </a:schemeClr>
                </a:solidFill>
              </a:rPr>
              <a:t>Cheap and fast to run</a:t>
            </a:r>
            <a:endParaRPr lang="en-US" sz="2400" dirty="0">
              <a:solidFill>
                <a:schemeClr val="tx1">
                  <a:lumMod val="75000"/>
                  <a:lumOff val="25000"/>
                </a:schemeClr>
              </a:solidFill>
            </a:endParaRPr>
          </a:p>
        </p:txBody>
      </p:sp>
      <p:sp>
        <p:nvSpPr>
          <p:cNvPr id="9" name="TextBox 8"/>
          <p:cNvSpPr txBox="1"/>
          <p:nvPr/>
        </p:nvSpPr>
        <p:spPr>
          <a:xfrm>
            <a:off x="6847615" y="2473424"/>
            <a:ext cx="5181600" cy="461665"/>
          </a:xfrm>
          <a:prstGeom prst="rect">
            <a:avLst/>
          </a:prstGeom>
          <a:noFill/>
        </p:spPr>
        <p:txBody>
          <a:bodyPr wrap="square" rtlCol="0">
            <a:spAutoFit/>
          </a:bodyPr>
          <a:lstStyle/>
          <a:p>
            <a:r>
              <a:rPr lang="en-US" sz="2400" dirty="0" smtClean="0">
                <a:solidFill>
                  <a:schemeClr val="tx1">
                    <a:lumMod val="75000"/>
                    <a:lumOff val="25000"/>
                  </a:schemeClr>
                </a:solidFill>
              </a:rPr>
              <a:t>Expensive to run and maintain</a:t>
            </a:r>
            <a:endParaRPr lang="en-US" sz="2400" dirty="0">
              <a:solidFill>
                <a:schemeClr val="tx1">
                  <a:lumMod val="75000"/>
                  <a:lumOff val="25000"/>
                </a:schemeClr>
              </a:solidFill>
            </a:endParaRPr>
          </a:p>
        </p:txBody>
      </p:sp>
      <p:sp>
        <p:nvSpPr>
          <p:cNvPr id="5" name="Isosceles Triangle 4"/>
          <p:cNvSpPr/>
          <p:nvPr/>
        </p:nvSpPr>
        <p:spPr>
          <a:xfrm>
            <a:off x="232530" y="2004913"/>
            <a:ext cx="5366760" cy="4141573"/>
          </a:xfrm>
          <a:prstGeom prst="triangl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p:nvSpPr>
        <p:spPr>
          <a:xfrm rot="10800000">
            <a:off x="2540001" y="1377244"/>
            <a:ext cx="3277148"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4131128" y="2568825"/>
            <a:ext cx="2547257" cy="3102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Left Arrow 10"/>
          <p:cNvSpPr/>
          <p:nvPr/>
        </p:nvSpPr>
        <p:spPr>
          <a:xfrm>
            <a:off x="4677325" y="3810754"/>
            <a:ext cx="1997527" cy="55171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Left Arrow 11"/>
          <p:cNvSpPr/>
          <p:nvPr/>
        </p:nvSpPr>
        <p:spPr>
          <a:xfrm>
            <a:off x="5341358" y="5074245"/>
            <a:ext cx="1333494" cy="769440"/>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ight Triangle 17"/>
          <p:cNvSpPr/>
          <p:nvPr/>
        </p:nvSpPr>
        <p:spPr>
          <a:xfrm rot="10800000" flipH="1">
            <a:off x="-1623" y="1412111"/>
            <a:ext cx="3271515"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28796" y="5134168"/>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Unit Tests</a:t>
            </a:r>
            <a:endParaRPr lang="en-US" sz="3600" dirty="0">
              <a:solidFill>
                <a:schemeClr val="tx1">
                  <a:lumMod val="65000"/>
                  <a:lumOff val="35000"/>
                </a:schemeClr>
              </a:solidFill>
            </a:endParaRPr>
          </a:p>
        </p:txBody>
      </p:sp>
      <p:sp>
        <p:nvSpPr>
          <p:cNvPr id="20" name="TextBox 19"/>
          <p:cNvSpPr txBox="1"/>
          <p:nvPr/>
        </p:nvSpPr>
        <p:spPr>
          <a:xfrm>
            <a:off x="1147331" y="3831093"/>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Service Tests</a:t>
            </a:r>
            <a:endParaRPr lang="en-US" sz="3600" dirty="0">
              <a:solidFill>
                <a:schemeClr val="tx1">
                  <a:lumMod val="65000"/>
                  <a:lumOff val="35000"/>
                </a:schemeClr>
              </a:solidFill>
            </a:endParaRPr>
          </a:p>
        </p:txBody>
      </p:sp>
      <p:sp>
        <p:nvSpPr>
          <p:cNvPr id="21" name="TextBox 20"/>
          <p:cNvSpPr txBox="1"/>
          <p:nvPr/>
        </p:nvSpPr>
        <p:spPr>
          <a:xfrm>
            <a:off x="1147331" y="2242763"/>
            <a:ext cx="3537147" cy="1200329"/>
          </a:xfrm>
          <a:prstGeom prst="rect">
            <a:avLst/>
          </a:prstGeom>
          <a:noFill/>
        </p:spPr>
        <p:txBody>
          <a:bodyPr wrap="square" rtlCol="0">
            <a:spAutoFit/>
          </a:bodyPr>
          <a:lstStyle/>
          <a:p>
            <a:pPr algn="ctr"/>
            <a:r>
              <a:rPr lang="en-US" sz="3600" dirty="0" smtClean="0">
                <a:solidFill>
                  <a:schemeClr val="tx1">
                    <a:lumMod val="65000"/>
                    <a:lumOff val="35000"/>
                  </a:schemeClr>
                </a:solidFill>
              </a:rPr>
              <a:t>UI</a:t>
            </a:r>
          </a:p>
          <a:p>
            <a:pPr algn="ctr"/>
            <a:r>
              <a:rPr lang="en-US" sz="3600" dirty="0" smtClean="0">
                <a:solidFill>
                  <a:schemeClr val="tx1">
                    <a:lumMod val="65000"/>
                    <a:lumOff val="35000"/>
                  </a:schemeClr>
                </a:solidFill>
              </a:rPr>
              <a:t>Tests</a:t>
            </a:r>
            <a:endParaRPr lang="en-US" sz="3600" dirty="0">
              <a:solidFill>
                <a:schemeClr val="tx1">
                  <a:lumMod val="65000"/>
                  <a:lumOff val="35000"/>
                </a:schemeClr>
              </a:solidFill>
            </a:endParaRPr>
          </a:p>
        </p:txBody>
      </p:sp>
    </p:spTree>
    <p:extLst>
      <p:ext uri="{BB962C8B-B14F-4D97-AF65-F5344CB8AC3E}">
        <p14:creationId xmlns:p14="http://schemas.microsoft.com/office/powerpoint/2010/main" val="23608138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4" name="Right Arrow 3"/>
          <p:cNvSpPr/>
          <p:nvPr/>
        </p:nvSpPr>
        <p:spPr>
          <a:xfrm rot="8972485">
            <a:off x="2003778" y="2728894"/>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5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5" name="Right Arrow 4"/>
          <p:cNvSpPr/>
          <p:nvPr/>
        </p:nvSpPr>
        <p:spPr>
          <a:xfrm rot="8972485">
            <a:off x="2127956" y="2164450"/>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5379154" y="3921085"/>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5379153" y="4282330"/>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195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21568" cy="5641772"/>
          </a:xfrm>
          <a:prstGeom prst="rect">
            <a:avLst/>
          </a:prstGeom>
        </p:spPr>
      </p:pic>
      <p:sp>
        <p:nvSpPr>
          <p:cNvPr id="6" name="Right Arrow 5"/>
          <p:cNvSpPr/>
          <p:nvPr/>
        </p:nvSpPr>
        <p:spPr>
          <a:xfrm rot="8972485">
            <a:off x="3076223" y="2728894"/>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540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4" name="Right Arrow 3"/>
          <p:cNvSpPr/>
          <p:nvPr/>
        </p:nvSpPr>
        <p:spPr>
          <a:xfrm rot="8972485">
            <a:off x="5571069" y="2728894"/>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295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 y="375206"/>
            <a:ext cx="12005534" cy="5634247"/>
          </a:xfrm>
          <a:prstGeom prst="rect">
            <a:avLst/>
          </a:prstGeom>
        </p:spPr>
      </p:pic>
      <p:sp>
        <p:nvSpPr>
          <p:cNvPr id="5" name="Rounded Rectangle 4"/>
          <p:cNvSpPr/>
          <p:nvPr/>
        </p:nvSpPr>
        <p:spPr>
          <a:xfrm>
            <a:off x="8884356" y="4340191"/>
            <a:ext cx="3239512" cy="176709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054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35111"/>
            <a:ext cx="12192000" cy="393417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023" y="3300603"/>
            <a:ext cx="7335684" cy="3175341"/>
          </a:xfrm>
          <a:prstGeom prst="rect">
            <a:avLst/>
          </a:prstGeom>
          <a:ln w="50800">
            <a:solidFill>
              <a:schemeClr val="tx1">
                <a:lumMod val="65000"/>
                <a:lumOff val="35000"/>
              </a:schemeClr>
            </a:solidFill>
          </a:ln>
        </p:spPr>
      </p:pic>
      <p:sp>
        <p:nvSpPr>
          <p:cNvPr id="3" name="TextBox 2"/>
          <p:cNvSpPr txBox="1"/>
          <p:nvPr/>
        </p:nvSpPr>
        <p:spPr>
          <a:xfrm>
            <a:off x="0" y="124178"/>
            <a:ext cx="12192000" cy="2153410"/>
          </a:xfrm>
          <a:prstGeom prst="rect">
            <a:avLst/>
          </a:prstGeom>
          <a:noFill/>
        </p:spPr>
        <p:txBody>
          <a:bodyPr wrap="square" rtlCol="0">
            <a:spAutoFit/>
          </a:bodyPr>
          <a:lstStyle/>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"Status code is 200"</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pm.response.to.have.status(200);</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"Header Content-Type is present"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pm.response.to.have.header(</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"Content-Type"</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3990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
        <p:nvSpPr>
          <p:cNvPr id="6" name="Right Arrow 5"/>
          <p:cNvSpPr/>
          <p:nvPr/>
        </p:nvSpPr>
        <p:spPr>
          <a:xfrm rot="8972485">
            <a:off x="7603069" y="5325339"/>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3248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Tree>
    <p:extLst>
      <p:ext uri="{BB962C8B-B14F-4D97-AF65-F5344CB8AC3E}">
        <p14:creationId xmlns:p14="http://schemas.microsoft.com/office/powerpoint/2010/main" val="41560632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5467"/>
            <a:ext cx="12192000" cy="4524315"/>
          </a:xfrm>
          <a:prstGeom prst="rect">
            <a:avLst/>
          </a:prstGeom>
          <a:noFill/>
        </p:spPr>
        <p:txBody>
          <a:bodyPr wrap="square" rtlCol="0">
            <a:spAutoFit/>
          </a:bodyPr>
          <a:lstStyle/>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"Status code is 200"</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pm.response.to.have.status(200);</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"Header Content-Type is present"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pm.response.to.have.header(</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"Content-Type"</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 var</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schema = pm.globals.get(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"createConcertSchema"</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var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responseBody = pm.response.json();</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"Schema is valid"</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pm.expect(tv4.validate(responseBody, schema, false, true)).to.be.true;</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ounded Rectangle 9"/>
          <p:cNvSpPr/>
          <p:nvPr/>
        </p:nvSpPr>
        <p:spPr>
          <a:xfrm>
            <a:off x="106205" y="2359374"/>
            <a:ext cx="9252284" cy="244969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66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0" y="124178"/>
            <a:ext cx="12192000" cy="4524315"/>
          </a:xfrm>
          <a:prstGeom prst="rect">
            <a:avLst/>
          </a:prstGeom>
          <a:noFill/>
        </p:spPr>
        <p:txBody>
          <a:bodyPr wrap="square" rtlCol="0">
            <a:spAutoFit/>
          </a:bodyPr>
          <a:lstStyle/>
          <a:p>
            <a:pPr>
              <a:lnSpc>
                <a:spcPct val="107000"/>
              </a:lnSpc>
            </a:pP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 var</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schema = pm.globals.get(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"createConcertSchema"</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var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responseBody = pm.response.json();</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test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"Schema is valid"</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pm.expect(tv4.validate(responseBody, schema, false, true)).to.be.true;</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var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requestId = responseBody.RequestId;</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var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requestIdLength = requestId.length;</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pm.test(</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"Request Id is valid"</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function</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pm.expect(requestIdLength </a:t>
            </a:r>
            <a:r>
              <a:rPr lang="en-US" b="1" dirty="0">
                <a:solidFill>
                  <a:srgbClr val="9900CC"/>
                </a:solidFill>
                <a:latin typeface="Consolas" panose="020B0609020204030204" pitchFamily="49" charset="0"/>
                <a:ea typeface="Calibri" panose="020F0502020204030204" pitchFamily="34" charset="0"/>
                <a:cs typeface="Consolas" panose="020B0609020204030204" pitchFamily="49" charset="0"/>
              </a:rPr>
              <a:t>&gt;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1F4E79"/>
                </a:solidFill>
                <a:latin typeface="Consolas" panose="020B0609020204030204" pitchFamily="49" charset="0"/>
                <a:ea typeface="Calibri" panose="020F0502020204030204" pitchFamily="34" charset="0"/>
                <a:cs typeface="Consolas" panose="020B0609020204030204" pitchFamily="49" charset="0"/>
              </a:rPr>
              <a:t>0</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).to.be.true;</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ounded Rectangle 5"/>
          <p:cNvSpPr/>
          <p:nvPr/>
        </p:nvSpPr>
        <p:spPr>
          <a:xfrm>
            <a:off x="106205" y="2359374"/>
            <a:ext cx="6046239" cy="244969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93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tx1">
                    <a:lumMod val="50000"/>
                    <a:lumOff val="50000"/>
                  </a:schemeClr>
                </a:solidFill>
              </a:rPr>
              <a:t>Unit Tests</a:t>
            </a:r>
            <a:endParaRPr lang="en-US" sz="6000" dirty="0">
              <a:solidFill>
                <a:schemeClr val="tx1">
                  <a:lumMod val="50000"/>
                  <a:lumOff val="50000"/>
                </a:schemeClr>
              </a:solidFill>
            </a:endParaRPr>
          </a:p>
        </p:txBody>
      </p:sp>
      <p:sp>
        <p:nvSpPr>
          <p:cNvPr id="3" name="Content Placeholder 2"/>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9" name="Content Placeholder 18"/>
          <p:cNvSpPr>
            <a:spLocks noGrp="1"/>
          </p:cNvSpPr>
          <p:nvPr>
            <p:ph sz="half" idx="2"/>
          </p:nvPr>
        </p:nvSpPr>
        <p:spPr/>
        <p:txBody>
          <a:bodyPr>
            <a:normAutofit/>
          </a:bodyPr>
          <a:lstStyle/>
          <a:p>
            <a:pPr>
              <a:spcBef>
                <a:spcPts val="0"/>
              </a:spcBef>
              <a:spcAft>
                <a:spcPts val="2400"/>
              </a:spcAft>
            </a:pPr>
            <a:r>
              <a:rPr lang="en-US" dirty="0" smtClean="0">
                <a:solidFill>
                  <a:schemeClr val="tx1">
                    <a:lumMod val="75000"/>
                    <a:lumOff val="25000"/>
                  </a:schemeClr>
                </a:solidFill>
              </a:rPr>
              <a:t>No external dependencies</a:t>
            </a:r>
            <a:endParaRPr lang="en-US" dirty="0">
              <a:solidFill>
                <a:schemeClr val="tx1">
                  <a:lumMod val="75000"/>
                  <a:lumOff val="25000"/>
                </a:schemeClr>
              </a:solidFill>
            </a:endParaRPr>
          </a:p>
          <a:p>
            <a:pPr>
              <a:spcBef>
                <a:spcPts val="0"/>
              </a:spcBef>
              <a:spcAft>
                <a:spcPts val="2400"/>
              </a:spcAft>
            </a:pPr>
            <a:r>
              <a:rPr lang="en-US" dirty="0">
                <a:solidFill>
                  <a:schemeClr val="tx1">
                    <a:lumMod val="75000"/>
                    <a:lumOff val="25000"/>
                  </a:schemeClr>
                </a:solidFill>
              </a:rPr>
              <a:t>Each method runs in isolation</a:t>
            </a:r>
          </a:p>
          <a:p>
            <a:pPr>
              <a:spcBef>
                <a:spcPts val="0"/>
              </a:spcBef>
              <a:spcAft>
                <a:spcPts val="2400"/>
              </a:spcAft>
            </a:pPr>
            <a:r>
              <a:rPr lang="en-US" dirty="0">
                <a:solidFill>
                  <a:schemeClr val="tx1">
                    <a:lumMod val="75000"/>
                    <a:lumOff val="25000"/>
                  </a:schemeClr>
                </a:solidFill>
              </a:rPr>
              <a:t>Cheap and fast to </a:t>
            </a:r>
            <a:r>
              <a:rPr lang="en-US" dirty="0" smtClean="0">
                <a:solidFill>
                  <a:schemeClr val="tx1">
                    <a:lumMod val="75000"/>
                    <a:lumOff val="25000"/>
                  </a:schemeClr>
                </a:solidFill>
              </a:rPr>
              <a:t>execute</a:t>
            </a:r>
          </a:p>
          <a:p>
            <a:pPr>
              <a:spcBef>
                <a:spcPts val="0"/>
              </a:spcBef>
              <a:spcAft>
                <a:spcPts val="2400"/>
              </a:spcAft>
            </a:pPr>
            <a:r>
              <a:rPr lang="en-US" dirty="0" smtClean="0">
                <a:solidFill>
                  <a:schemeClr val="tx1">
                    <a:lumMod val="75000"/>
                    <a:lumOff val="25000"/>
                  </a:schemeClr>
                </a:solidFill>
              </a:rPr>
              <a:t>Execute on each commit</a:t>
            </a:r>
            <a:endParaRPr lang="en-US" dirty="0">
              <a:solidFill>
                <a:schemeClr val="tx1">
                  <a:lumMod val="75000"/>
                  <a:lumOff val="25000"/>
                </a:schemeClr>
              </a:solidFill>
            </a:endParaRPr>
          </a:p>
        </p:txBody>
      </p:sp>
      <p:sp>
        <p:nvSpPr>
          <p:cNvPr id="6" name="Flowchart: Process 5"/>
          <p:cNvSpPr/>
          <p:nvPr/>
        </p:nvSpPr>
        <p:spPr>
          <a:xfrm>
            <a:off x="232523" y="4771535"/>
            <a:ext cx="5366768" cy="1371600"/>
          </a:xfrm>
          <a:prstGeom prst="flowChartProcess">
            <a:avLst/>
          </a:prstGeom>
          <a:solidFill>
            <a:srgbClr val="C2DAF0"/>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p:cNvSpPr/>
          <p:nvPr/>
        </p:nvSpPr>
        <p:spPr>
          <a:xfrm>
            <a:off x="232521" y="3399844"/>
            <a:ext cx="5366769" cy="137160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232521" y="2009422"/>
            <a:ext cx="5366770" cy="138967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232530" y="2004913"/>
            <a:ext cx="5366760" cy="4141573"/>
          </a:xfrm>
          <a:prstGeom prst="triangl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0800000">
            <a:off x="2540001" y="1377244"/>
            <a:ext cx="3277148"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28796" y="5134168"/>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Unit Tests</a:t>
            </a:r>
            <a:endParaRPr lang="en-US" sz="3600" dirty="0">
              <a:solidFill>
                <a:schemeClr val="tx1">
                  <a:lumMod val="65000"/>
                  <a:lumOff val="35000"/>
                </a:schemeClr>
              </a:solidFill>
            </a:endParaRPr>
          </a:p>
        </p:txBody>
      </p:sp>
      <p:sp>
        <p:nvSpPr>
          <p:cNvPr id="11" name="TextBox 10"/>
          <p:cNvSpPr txBox="1"/>
          <p:nvPr/>
        </p:nvSpPr>
        <p:spPr>
          <a:xfrm>
            <a:off x="1147331" y="3831093"/>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Service Tests</a:t>
            </a:r>
            <a:endParaRPr lang="en-US" sz="3600" dirty="0">
              <a:solidFill>
                <a:schemeClr val="tx1">
                  <a:lumMod val="65000"/>
                  <a:lumOff val="35000"/>
                </a:schemeClr>
              </a:solidFill>
            </a:endParaRPr>
          </a:p>
        </p:txBody>
      </p:sp>
      <p:sp>
        <p:nvSpPr>
          <p:cNvPr id="12" name="TextBox 11"/>
          <p:cNvSpPr txBox="1"/>
          <p:nvPr/>
        </p:nvSpPr>
        <p:spPr>
          <a:xfrm>
            <a:off x="1147331" y="2242763"/>
            <a:ext cx="3537147" cy="1200329"/>
          </a:xfrm>
          <a:prstGeom prst="rect">
            <a:avLst/>
          </a:prstGeom>
          <a:noFill/>
        </p:spPr>
        <p:txBody>
          <a:bodyPr wrap="square" rtlCol="0">
            <a:spAutoFit/>
          </a:bodyPr>
          <a:lstStyle/>
          <a:p>
            <a:pPr algn="ctr"/>
            <a:r>
              <a:rPr lang="en-US" sz="3600" dirty="0" smtClean="0">
                <a:solidFill>
                  <a:schemeClr val="tx1">
                    <a:lumMod val="65000"/>
                    <a:lumOff val="35000"/>
                  </a:schemeClr>
                </a:solidFill>
              </a:rPr>
              <a:t>UI</a:t>
            </a:r>
          </a:p>
          <a:p>
            <a:pPr algn="ctr"/>
            <a:r>
              <a:rPr lang="en-US" sz="3600" dirty="0" smtClean="0">
                <a:solidFill>
                  <a:schemeClr val="tx1">
                    <a:lumMod val="65000"/>
                    <a:lumOff val="35000"/>
                  </a:schemeClr>
                </a:solidFill>
              </a:rPr>
              <a:t>Tests</a:t>
            </a:r>
            <a:endParaRPr lang="en-US" sz="3600" dirty="0">
              <a:solidFill>
                <a:schemeClr val="tx1">
                  <a:lumMod val="65000"/>
                  <a:lumOff val="35000"/>
                </a:schemeClr>
              </a:solidFill>
            </a:endParaRPr>
          </a:p>
        </p:txBody>
      </p:sp>
      <p:sp>
        <p:nvSpPr>
          <p:cNvPr id="14" name="Right Triangle 13"/>
          <p:cNvSpPr/>
          <p:nvPr/>
        </p:nvSpPr>
        <p:spPr>
          <a:xfrm rot="10800000" flipH="1">
            <a:off x="-1623" y="1412111"/>
            <a:ext cx="3271515"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31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72" y="137255"/>
            <a:ext cx="11873192" cy="562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72" y="1038578"/>
            <a:ext cx="11913336" cy="4820356"/>
          </a:xfrm>
          <a:prstGeom prst="rect">
            <a:avLst/>
          </a:prstGeom>
        </p:spPr>
      </p:pic>
      <p:sp>
        <p:nvSpPr>
          <p:cNvPr id="6" name="Right Arrow 5"/>
          <p:cNvSpPr/>
          <p:nvPr/>
        </p:nvSpPr>
        <p:spPr>
          <a:xfrm rot="10800000">
            <a:off x="3663245" y="2577707"/>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5468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 y="392767"/>
            <a:ext cx="11971981" cy="5962877"/>
          </a:xfrm>
          <a:prstGeom prst="rect">
            <a:avLst/>
          </a:prstGeom>
        </p:spPr>
      </p:pic>
      <p:sp>
        <p:nvSpPr>
          <p:cNvPr id="6" name="Right Arrow 5"/>
          <p:cNvSpPr/>
          <p:nvPr/>
        </p:nvSpPr>
        <p:spPr>
          <a:xfrm rot="8972485">
            <a:off x="1349027" y="5573696"/>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5279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8" y="392767"/>
            <a:ext cx="11971981" cy="5962877"/>
          </a:xfrm>
          <a:prstGeom prst="rect">
            <a:avLst/>
          </a:prstGeom>
        </p:spPr>
      </p:pic>
      <p:sp>
        <p:nvSpPr>
          <p:cNvPr id="7" name="Right Arrow 6"/>
          <p:cNvSpPr/>
          <p:nvPr/>
        </p:nvSpPr>
        <p:spPr>
          <a:xfrm rot="19781359">
            <a:off x="1314928" y="1459705"/>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4921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49732">
            <a:off x="1024391" y="5390937"/>
            <a:ext cx="1066949" cy="52394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34" y="87607"/>
            <a:ext cx="10611555" cy="6675813"/>
          </a:xfrm>
          <a:prstGeom prst="rect">
            <a:avLst/>
          </a:prstGeom>
        </p:spPr>
      </p:pic>
    </p:spTree>
    <p:extLst>
      <p:ext uri="{BB962C8B-B14F-4D97-AF65-F5344CB8AC3E}">
        <p14:creationId xmlns:p14="http://schemas.microsoft.com/office/powerpoint/2010/main" val="19068558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7" y="392767"/>
            <a:ext cx="11971981" cy="5962877"/>
          </a:xfrm>
          <a:prstGeom prst="rect">
            <a:avLst/>
          </a:prstGeom>
        </p:spPr>
      </p:pic>
      <p:sp>
        <p:nvSpPr>
          <p:cNvPr id="6" name="Right Arrow 5"/>
          <p:cNvSpPr/>
          <p:nvPr/>
        </p:nvSpPr>
        <p:spPr>
          <a:xfrm rot="8972485">
            <a:off x="2071516" y="4986673"/>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549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
        <p:nvSpPr>
          <p:cNvPr id="5" name="Right Arrow 4"/>
          <p:cNvSpPr/>
          <p:nvPr/>
        </p:nvSpPr>
        <p:spPr>
          <a:xfrm rot="8972485">
            <a:off x="10222590" y="4230319"/>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017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53" y="197622"/>
            <a:ext cx="10058400" cy="6502872"/>
          </a:xfrm>
          <a:prstGeom prst="rect">
            <a:avLst/>
          </a:prstGeom>
        </p:spPr>
      </p:pic>
      <p:sp>
        <p:nvSpPr>
          <p:cNvPr id="4" name="Right Arrow 3"/>
          <p:cNvSpPr/>
          <p:nvPr/>
        </p:nvSpPr>
        <p:spPr>
          <a:xfrm rot="8972485">
            <a:off x="8302982" y="5381785"/>
            <a:ext cx="936978" cy="3386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2826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178"/>
            <a:ext cx="12192000" cy="4340291"/>
          </a:xfrm>
          <a:prstGeom prst="rect">
            <a:avLst/>
          </a:prstGeom>
          <a:noFill/>
        </p:spPr>
        <p:txBody>
          <a:bodyPr wrap="square" rtlCol="0">
            <a:spAutoFit/>
          </a:bodyPr>
          <a:lstStyle/>
          <a:p>
            <a:pPr>
              <a:lnSpc>
                <a:spcPct val="107000"/>
              </a:lnSpc>
            </a:pPr>
            <a:r>
              <a:rPr lang="en-US" sz="6000" dirty="0" smtClean="0">
                <a:solidFill>
                  <a:schemeClr val="tx1">
                    <a:lumMod val="50000"/>
                    <a:lumOff val="50000"/>
                  </a:schemeClr>
                </a:solidFill>
                <a:latin typeface="+mj-lt"/>
                <a:ea typeface="Calibri" panose="020F0502020204030204" pitchFamily="34" charset="0"/>
                <a:cs typeface="Consolas" panose="020B0609020204030204" pitchFamily="49" charset="0"/>
              </a:rPr>
              <a:t> .travis.yml</a:t>
            </a:r>
          </a:p>
          <a:p>
            <a:pPr>
              <a:lnSpc>
                <a:spcPct val="107000"/>
              </a:lnSpc>
            </a:pPr>
            <a:endParaRPr lang="en-US" dirty="0">
              <a:solidFill>
                <a:srgbClr val="203864"/>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dirty="0" smtClean="0">
                <a:solidFill>
                  <a:srgbClr val="203864"/>
                </a:solidFill>
                <a:latin typeface="Consolas" panose="020B0609020204030204" pitchFamily="49" charset="0"/>
                <a:ea typeface="Calibri" panose="020F0502020204030204" pitchFamily="34" charset="0"/>
                <a:cs typeface="Consolas" panose="020B0609020204030204" pitchFamily="49" charset="0"/>
              </a:rPr>
              <a:t> language</a:t>
            </a:r>
            <a:r>
              <a:rPr lang="en-US" dirty="0">
                <a:solidFill>
                  <a:srgbClr val="203864"/>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csharp</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smtClean="0">
                <a:solidFill>
                  <a:srgbClr val="203864"/>
                </a:solidFill>
                <a:latin typeface="Consolas" panose="020B0609020204030204" pitchFamily="49" charset="0"/>
                <a:ea typeface="Calibri" panose="020F0502020204030204" pitchFamily="34" charset="0"/>
                <a:cs typeface="Consolas" panose="020B0609020204030204" pitchFamily="49" charset="0"/>
              </a:rPr>
              <a:t> solution</a:t>
            </a:r>
            <a:r>
              <a:rPr lang="en-US" dirty="0">
                <a:solidFill>
                  <a:srgbClr val="203864"/>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ConcertDiary.sln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smtClean="0">
                <a:solidFill>
                  <a:srgbClr val="203864"/>
                </a:solidFill>
                <a:latin typeface="Consolas" panose="020B0609020204030204" pitchFamily="49" charset="0"/>
                <a:ea typeface="Calibri" panose="020F0502020204030204" pitchFamily="34" charset="0"/>
                <a:cs typeface="Consolas" panose="020B0609020204030204" pitchFamily="49" charset="0"/>
              </a:rPr>
              <a:t> install</a:t>
            </a:r>
            <a:r>
              <a:rPr lang="en-US" dirty="0">
                <a:solidFill>
                  <a:srgbClr val="203864"/>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npm install newman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smtClean="0">
                <a:solidFill>
                  <a:srgbClr val="203864"/>
                </a:solidFill>
                <a:latin typeface="Consolas" panose="020B0609020204030204" pitchFamily="49" charset="0"/>
                <a:ea typeface="Calibri" panose="020F0502020204030204" pitchFamily="34" charset="0"/>
                <a:cs typeface="Consolas" panose="020B0609020204030204" pitchFamily="49" charset="0"/>
              </a:rPr>
              <a:t> script</a:t>
            </a:r>
            <a:r>
              <a:rPr lang="en-US" dirty="0">
                <a:solidFill>
                  <a:srgbClr val="203864"/>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node_modules/.bin/newman run tests/</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Concerts.postman_collection.json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-e tests/</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Local.postman_environment.json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-g tests/</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My_Workspace.postman_globals.json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3200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35467"/>
            <a:ext cx="12192000" cy="7042954"/>
          </a:xfrm>
          <a:prstGeom prst="rect">
            <a:avLst/>
          </a:prstGeom>
          <a:noFill/>
        </p:spPr>
        <p:txBody>
          <a:bodyPr wrap="square" rtlCol="0">
            <a:spAutoFit/>
          </a:bodyPr>
          <a:lstStyle/>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Get Concerts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latin typeface="Courier New" panose="02070309020205020404" pitchFamily="49" charset="0"/>
                <a:ea typeface="Times New Roman" panose="02020603050405020304" pitchFamily="18" charset="0"/>
                <a:cs typeface="Times New Roman" panose="02020603050405020304" pitchFamily="18" charset="0"/>
              </a:rPr>
              <a:t>  GET https://</a:t>
            </a:r>
            <a:r>
              <a:rPr lang="en-US" b="1" dirty="0">
                <a:latin typeface="Courier New" panose="02070309020205020404" pitchFamily="49" charset="0"/>
                <a:ea typeface="Times New Roman" panose="02020603050405020304" pitchFamily="18" charset="0"/>
                <a:cs typeface="Times New Roman" panose="02020603050405020304" pitchFamily="18" charset="0"/>
              </a:rPr>
              <a:t>tonyazen</a:t>
            </a:r>
            <a:r>
              <a:rPr lang="en-US" b="1" dirty="0" smtClean="0">
                <a:latin typeface="Courier New" panose="02070309020205020404" pitchFamily="49" charset="0"/>
                <a:ea typeface="Times New Roman" panose="02020603050405020304" pitchFamily="18" charset="0"/>
                <a:cs typeface="Times New Roman" panose="02020603050405020304" pitchFamily="18" charset="0"/>
              </a:rPr>
              <a:t>/api/concerts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Status code is 200</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Header Content-Type is present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Create Concert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POST https</a:t>
            </a:r>
            <a:r>
              <a:rPr lang="en-US" b="1" dirty="0" smtClean="0">
                <a:latin typeface="Courier New" panose="02070309020205020404" pitchFamily="49" charset="0"/>
                <a:ea typeface="Times New Roman" panose="02020603050405020304" pitchFamily="18" charset="0"/>
                <a:cs typeface="Times New Roman" panose="02020603050405020304" pitchFamily="18" charset="0"/>
              </a:rPr>
              <a:t>://</a:t>
            </a:r>
            <a:r>
              <a:rPr lang="en-US" b="1" dirty="0">
                <a:latin typeface="Courier New" panose="02070309020205020404" pitchFamily="49" charset="0"/>
                <a:ea typeface="Times New Roman" panose="02020603050405020304" pitchFamily="18" charset="0"/>
                <a:cs typeface="Times New Roman" panose="02020603050405020304" pitchFamily="18" charset="0"/>
              </a:rPr>
              <a:t>tonyazen</a:t>
            </a:r>
            <a:r>
              <a:rPr lang="en-US" b="1" dirty="0" smtClean="0">
                <a:latin typeface="Courier New" panose="02070309020205020404" pitchFamily="49" charset="0"/>
                <a:ea typeface="Times New Roman" panose="02020603050405020304" pitchFamily="18" charset="0"/>
                <a:cs typeface="Times New Roman" panose="02020603050405020304" pitchFamily="18" charset="0"/>
              </a:rPr>
              <a:t>/api/concerts?tweetConcert=true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Status code is 200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Header Content-Type is present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Schema is valid</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Request Id is valid</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Update Concert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PUT https://tonyazen/api/concerts/2?tweetConcert=false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Status code is 200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Header Content-Type is present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Delete Concert</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DELETE https://tonyazen/api/concerts/3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Status code is 200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FF9B9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Segoe UI Symbol" panose="020B0502040204020203" pitchFamily="34" charset="0"/>
                <a:ea typeface="Calibri" panose="020F0502020204030204" pitchFamily="34" charset="0"/>
                <a:cs typeface="Segoe UI Symbol" panose="020B0502040204020203" pitchFamily="34" charset="0"/>
              </a:rPr>
              <a:t>✓</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Header Content-Type is present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executed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failed</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AA00"/>
                </a:solidFill>
                <a:latin typeface="Courier New" panose="02070309020205020404" pitchFamily="49" charset="0"/>
                <a:ea typeface="Times New Roman" panose="02020603050405020304" pitchFamily="18" charset="0"/>
                <a:cs typeface="Times New Roman" panose="02020603050405020304" pitchFamily="18" charset="0"/>
              </a:rPr>
              <a:t>iterations</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1</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requests</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4</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test-scripts</a:t>
            </a:r>
            <a:r>
              <a:rPr lang="en-US"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4</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err="1">
                <a:solidFill>
                  <a:srgbClr val="00AA00"/>
                </a:solidFill>
                <a:latin typeface="Courier New" panose="02070309020205020404" pitchFamily="49" charset="0"/>
                <a:ea typeface="Times New Roman" panose="02020603050405020304" pitchFamily="18" charset="0"/>
                <a:cs typeface="Times New Roman" panose="02020603050405020304" pitchFamily="18" charset="0"/>
              </a:rPr>
              <a:t>prerequest</a:t>
            </a:r>
            <a:r>
              <a:rPr lang="en-US" b="1" dirty="0">
                <a:solidFill>
                  <a:srgbClr val="00AA00"/>
                </a:solidFill>
                <a:latin typeface="Courier New" panose="02070309020205020404" pitchFamily="49" charset="0"/>
                <a:ea typeface="Times New Roman" panose="02020603050405020304" pitchFamily="18" charset="0"/>
                <a:cs typeface="Times New Roman" panose="02020603050405020304" pitchFamily="18" charset="0"/>
              </a:rPr>
              <a:t>-scripts</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1</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assertions</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10</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1F1F1"/>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latin typeface="Courier New" panose="02070309020205020404" pitchFamily="49" charset="0"/>
                <a:ea typeface="Times New Roman" panose="02020603050405020304" pitchFamily="18" charset="0"/>
                <a:cs typeface="Times New Roman" panose="02020603050405020304" pitchFamily="18" charset="0"/>
              </a:rPr>
              <a:t>0</a:t>
            </a:r>
            <a:r>
              <a:rPr lang="en-US" dirty="0">
                <a:latin typeface="Courier New" panose="02070309020205020404" pitchFamily="49" charset="0"/>
                <a:ea typeface="Times New Roman" panose="02020603050405020304" pitchFamily="18" charset="0"/>
                <a:cs typeface="Times New Roman" panose="02020603050405020304" pitchFamily="18" charset="0"/>
              </a:rPr>
              <a:t> </a:t>
            </a:r>
            <a:r>
              <a:rPr lang="en-US" dirty="0" smtClean="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p>
          <a:p>
            <a:pPr>
              <a:lnSpc>
                <a:spcPts val="14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969696"/>
                </a:solidFill>
                <a:latin typeface="Courier New" panose="02070309020205020404" pitchFamily="49" charset="0"/>
                <a:ea typeface="Times New Roman" panose="02020603050405020304" pitchFamily="18"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14810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307974"/>
            <a:ext cx="10515600" cy="1325563"/>
          </a:xfrm>
        </p:spPr>
        <p:txBody>
          <a:bodyPr>
            <a:normAutofit/>
          </a:bodyPr>
          <a:lstStyle/>
          <a:p>
            <a:pPr algn="ctr"/>
            <a:r>
              <a:rPr lang="en-US" sz="6000" dirty="0" smtClean="0">
                <a:solidFill>
                  <a:schemeClr val="bg1">
                    <a:lumMod val="95000"/>
                  </a:schemeClr>
                </a:solidFill>
              </a:rPr>
              <a:t>Questions</a:t>
            </a:r>
            <a:endParaRPr lang="en-US" sz="6000" dirty="0">
              <a:solidFill>
                <a:schemeClr val="bg1">
                  <a:lumMod val="95000"/>
                </a:schemeClr>
              </a:solidFill>
            </a:endParaRPr>
          </a:p>
        </p:txBody>
      </p:sp>
    </p:spTree>
    <p:extLst>
      <p:ext uri="{BB962C8B-B14F-4D97-AF65-F5344CB8AC3E}">
        <p14:creationId xmlns:p14="http://schemas.microsoft.com/office/powerpoint/2010/main" val="3326390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tx1">
                    <a:lumMod val="50000"/>
                    <a:lumOff val="50000"/>
                  </a:schemeClr>
                </a:solidFill>
              </a:rPr>
              <a:t>Service Tests</a:t>
            </a:r>
            <a:endParaRPr lang="en-US" sz="6000" dirty="0">
              <a:solidFill>
                <a:schemeClr val="tx1">
                  <a:lumMod val="50000"/>
                  <a:lumOff val="50000"/>
                </a:schemeClr>
              </a:solidFill>
            </a:endParaRPr>
          </a:p>
        </p:txBody>
      </p:sp>
      <p:sp>
        <p:nvSpPr>
          <p:cNvPr id="3" name="Content Placeholder 2"/>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18"/>
          <p:cNvSpPr txBox="1">
            <a:spLocks/>
          </p:cNvSpPr>
          <p:nvPr/>
        </p:nvSpPr>
        <p:spPr>
          <a:xfrm>
            <a:off x="6172200" y="1825625"/>
            <a:ext cx="5181600" cy="4846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Aft>
                <a:spcPts val="1800"/>
              </a:spcAft>
            </a:pPr>
            <a:r>
              <a:rPr lang="en-US" dirty="0" smtClean="0">
                <a:solidFill>
                  <a:schemeClr val="tx1">
                    <a:lumMod val="75000"/>
                    <a:lumOff val="25000"/>
                  </a:schemeClr>
                </a:solidFill>
              </a:rPr>
              <a:t>External dependencies</a:t>
            </a:r>
          </a:p>
          <a:p>
            <a:pPr marL="285750" indent="-285750">
              <a:spcAft>
                <a:spcPts val="1800"/>
              </a:spcAft>
            </a:pPr>
            <a:r>
              <a:rPr lang="en-US" dirty="0" smtClean="0">
                <a:solidFill>
                  <a:schemeClr val="tx1">
                    <a:lumMod val="75000"/>
                    <a:lumOff val="25000"/>
                  </a:schemeClr>
                </a:solidFill>
              </a:rPr>
              <a:t>Longer to run</a:t>
            </a:r>
          </a:p>
          <a:p>
            <a:pPr marL="285750" indent="-285750">
              <a:spcAft>
                <a:spcPts val="1800"/>
              </a:spcAft>
            </a:pPr>
            <a:r>
              <a:rPr lang="en-US" dirty="0" smtClean="0">
                <a:solidFill>
                  <a:schemeClr val="tx1">
                    <a:lumMod val="75000"/>
                    <a:lumOff val="25000"/>
                  </a:schemeClr>
                </a:solidFill>
              </a:rPr>
              <a:t>Execute on each push</a:t>
            </a:r>
          </a:p>
          <a:p>
            <a:pPr marL="285750" indent="-285750">
              <a:spcAft>
                <a:spcPts val="1800"/>
              </a:spcAft>
            </a:pPr>
            <a:r>
              <a:rPr lang="en-US" dirty="0" smtClean="0">
                <a:solidFill>
                  <a:schemeClr val="tx1">
                    <a:lumMod val="75000"/>
                    <a:lumOff val="25000"/>
                  </a:schemeClr>
                </a:solidFill>
              </a:rPr>
              <a:t>Includes</a:t>
            </a:r>
          </a:p>
          <a:p>
            <a:pPr lvl="1">
              <a:spcAft>
                <a:spcPts val="1800"/>
              </a:spcAft>
              <a:buFont typeface="Courier New" panose="02070309020205020404" pitchFamily="49" charset="0"/>
              <a:buChar char="o"/>
            </a:pPr>
            <a:r>
              <a:rPr lang="en-US" dirty="0" smtClean="0">
                <a:solidFill>
                  <a:schemeClr val="tx1">
                    <a:lumMod val="75000"/>
                    <a:lumOff val="25000"/>
                  </a:schemeClr>
                </a:solidFill>
              </a:rPr>
              <a:t>Integration Tests</a:t>
            </a:r>
          </a:p>
          <a:p>
            <a:pPr lvl="1">
              <a:spcAft>
                <a:spcPts val="1800"/>
              </a:spcAft>
              <a:buFont typeface="Courier New" panose="02070309020205020404" pitchFamily="49" charset="0"/>
              <a:buChar char="o"/>
            </a:pPr>
            <a:r>
              <a:rPr lang="en-US" dirty="0" smtClean="0">
                <a:solidFill>
                  <a:schemeClr val="tx1">
                    <a:lumMod val="75000"/>
                    <a:lumOff val="25000"/>
                  </a:schemeClr>
                </a:solidFill>
              </a:rPr>
              <a:t>Contract Tests</a:t>
            </a:r>
          </a:p>
          <a:p>
            <a:pPr lvl="1">
              <a:spcAft>
                <a:spcPts val="1800"/>
              </a:spcAft>
              <a:buFont typeface="Courier New" panose="02070309020205020404" pitchFamily="49" charset="0"/>
              <a:buChar char="o"/>
            </a:pPr>
            <a:r>
              <a:rPr lang="en-US" dirty="0" smtClean="0">
                <a:solidFill>
                  <a:schemeClr val="tx1">
                    <a:lumMod val="75000"/>
                    <a:lumOff val="25000"/>
                  </a:schemeClr>
                </a:solidFill>
              </a:rPr>
              <a:t>Component Tests</a:t>
            </a:r>
          </a:p>
          <a:p>
            <a:pPr marL="285750" indent="-285750"/>
            <a:endParaRPr lang="en-US" dirty="0"/>
          </a:p>
        </p:txBody>
      </p:sp>
      <p:sp>
        <p:nvSpPr>
          <p:cNvPr id="10" name="Flowchart: Process 9"/>
          <p:cNvSpPr/>
          <p:nvPr/>
        </p:nvSpPr>
        <p:spPr>
          <a:xfrm>
            <a:off x="232523" y="4771535"/>
            <a:ext cx="5366768" cy="137160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p:cNvSpPr/>
          <p:nvPr/>
        </p:nvSpPr>
        <p:spPr>
          <a:xfrm>
            <a:off x="232521" y="3399844"/>
            <a:ext cx="5366769" cy="1371600"/>
          </a:xfrm>
          <a:prstGeom prst="flowChartProcess">
            <a:avLst/>
          </a:prstGeom>
          <a:solidFill>
            <a:srgbClr val="DDC0E6"/>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p:cNvSpPr/>
          <p:nvPr/>
        </p:nvSpPr>
        <p:spPr>
          <a:xfrm>
            <a:off x="232521" y="2009422"/>
            <a:ext cx="5366770" cy="138967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232530" y="2004913"/>
            <a:ext cx="5366760" cy="4141573"/>
          </a:xfrm>
          <a:prstGeom prst="triangl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128796" y="5134168"/>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Unit Tests</a:t>
            </a:r>
            <a:endParaRPr lang="en-US" sz="3600" dirty="0">
              <a:solidFill>
                <a:schemeClr val="tx1">
                  <a:lumMod val="65000"/>
                  <a:lumOff val="35000"/>
                </a:schemeClr>
              </a:solidFill>
            </a:endParaRPr>
          </a:p>
        </p:txBody>
      </p:sp>
      <p:sp>
        <p:nvSpPr>
          <p:cNvPr id="18" name="TextBox 17"/>
          <p:cNvSpPr txBox="1"/>
          <p:nvPr/>
        </p:nvSpPr>
        <p:spPr>
          <a:xfrm>
            <a:off x="1147331" y="3831093"/>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Service Tests</a:t>
            </a:r>
            <a:endParaRPr lang="en-US" sz="3600" dirty="0">
              <a:solidFill>
                <a:schemeClr val="tx1">
                  <a:lumMod val="65000"/>
                  <a:lumOff val="35000"/>
                </a:schemeClr>
              </a:solidFill>
            </a:endParaRPr>
          </a:p>
        </p:txBody>
      </p:sp>
      <p:sp>
        <p:nvSpPr>
          <p:cNvPr id="19" name="TextBox 18"/>
          <p:cNvSpPr txBox="1"/>
          <p:nvPr/>
        </p:nvSpPr>
        <p:spPr>
          <a:xfrm>
            <a:off x="1147331" y="2242763"/>
            <a:ext cx="3537147" cy="1200329"/>
          </a:xfrm>
          <a:prstGeom prst="rect">
            <a:avLst/>
          </a:prstGeom>
          <a:noFill/>
        </p:spPr>
        <p:txBody>
          <a:bodyPr wrap="square" rtlCol="0">
            <a:spAutoFit/>
          </a:bodyPr>
          <a:lstStyle/>
          <a:p>
            <a:pPr algn="ctr"/>
            <a:r>
              <a:rPr lang="en-US" sz="3600" dirty="0" smtClean="0">
                <a:solidFill>
                  <a:schemeClr val="tx1">
                    <a:lumMod val="65000"/>
                    <a:lumOff val="35000"/>
                  </a:schemeClr>
                </a:solidFill>
              </a:rPr>
              <a:t>UI</a:t>
            </a:r>
          </a:p>
          <a:p>
            <a:pPr algn="ctr"/>
            <a:r>
              <a:rPr lang="en-US" sz="3600" dirty="0" smtClean="0">
                <a:solidFill>
                  <a:schemeClr val="tx1">
                    <a:lumMod val="65000"/>
                    <a:lumOff val="35000"/>
                  </a:schemeClr>
                </a:solidFill>
              </a:rPr>
              <a:t>Tests</a:t>
            </a:r>
            <a:endParaRPr lang="en-US" sz="3600" dirty="0">
              <a:solidFill>
                <a:schemeClr val="tx1">
                  <a:lumMod val="65000"/>
                  <a:lumOff val="35000"/>
                </a:schemeClr>
              </a:solidFill>
            </a:endParaRPr>
          </a:p>
        </p:txBody>
      </p:sp>
      <p:sp>
        <p:nvSpPr>
          <p:cNvPr id="20" name="Right Triangle 19"/>
          <p:cNvSpPr/>
          <p:nvPr/>
        </p:nvSpPr>
        <p:spPr>
          <a:xfrm rot="10800000" flipH="1">
            <a:off x="-1623" y="1412111"/>
            <a:ext cx="3271515"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p:cNvSpPr/>
          <p:nvPr/>
        </p:nvSpPr>
        <p:spPr>
          <a:xfrm rot="10800000">
            <a:off x="2540001" y="1377244"/>
            <a:ext cx="3277148"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2840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197751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6165028" cy="1325563"/>
          </a:xfrm>
        </p:spPr>
        <p:txBody>
          <a:bodyPr/>
          <a:lstStyle/>
          <a:p>
            <a:r>
              <a:rPr lang="en-US" sz="6000" dirty="0" smtClean="0">
                <a:solidFill>
                  <a:schemeClr val="tx1">
                    <a:lumMod val="50000"/>
                    <a:lumOff val="50000"/>
                  </a:schemeClr>
                </a:solidFill>
              </a:rPr>
              <a:t>References</a:t>
            </a:r>
            <a:endParaRPr lang="en-US" sz="6000" dirty="0">
              <a:solidFill>
                <a:schemeClr val="tx1">
                  <a:lumMod val="50000"/>
                  <a:lumOff val="50000"/>
                </a:schemeClr>
              </a:solidFill>
            </a:endParaRPr>
          </a:p>
        </p:txBody>
      </p:sp>
      <p:sp>
        <p:nvSpPr>
          <p:cNvPr id="3" name="Content Placeholder 2"/>
          <p:cNvSpPr>
            <a:spLocks noGrp="1"/>
          </p:cNvSpPr>
          <p:nvPr>
            <p:ph idx="1"/>
          </p:nvPr>
        </p:nvSpPr>
        <p:spPr>
          <a:xfrm>
            <a:off x="838200" y="1825625"/>
            <a:ext cx="10969978" cy="4351338"/>
          </a:xfrm>
        </p:spPr>
        <p:txBody>
          <a:bodyPr>
            <a:normAutofit/>
          </a:bodyPr>
          <a:lstStyle/>
          <a:p>
            <a:pPr marL="0" indent="0">
              <a:spcBef>
                <a:spcPts val="0"/>
              </a:spcBef>
              <a:spcAft>
                <a:spcPts val="1800"/>
              </a:spcAft>
              <a:buNone/>
            </a:pPr>
            <a:r>
              <a:rPr lang="en-US" sz="2000" b="1" dirty="0">
                <a:solidFill>
                  <a:schemeClr val="tx1">
                    <a:lumMod val="65000"/>
                    <a:lumOff val="35000"/>
                  </a:schemeClr>
                </a:solidFill>
              </a:rPr>
              <a:t>Testing Pyramid</a:t>
            </a:r>
            <a:r>
              <a:rPr lang="en-US" sz="2000" dirty="0">
                <a:solidFill>
                  <a:schemeClr val="tx1">
                    <a:lumMod val="65000"/>
                    <a:lumOff val="35000"/>
                  </a:schemeClr>
                </a:solidFill>
              </a:rPr>
              <a:t>: https://</a:t>
            </a:r>
            <a:r>
              <a:rPr lang="en-US" sz="2000" dirty="0" smtClean="0">
                <a:solidFill>
                  <a:schemeClr val="tx1">
                    <a:lumMod val="65000"/>
                    <a:lumOff val="35000"/>
                  </a:schemeClr>
                </a:solidFill>
              </a:rPr>
              <a:t>martinfowler.com/articles/practical-test-pyramid.html</a:t>
            </a:r>
          </a:p>
          <a:p>
            <a:pPr marL="0" indent="0">
              <a:spcBef>
                <a:spcPts val="0"/>
              </a:spcBef>
              <a:spcAft>
                <a:spcPts val="1800"/>
              </a:spcAft>
              <a:buNone/>
            </a:pPr>
            <a:r>
              <a:rPr lang="en-US" sz="2000" b="1" dirty="0" smtClean="0">
                <a:solidFill>
                  <a:schemeClr val="tx1">
                    <a:lumMod val="65000"/>
                    <a:lumOff val="35000"/>
                  </a:schemeClr>
                </a:solidFill>
              </a:rPr>
              <a:t>Unity</a:t>
            </a:r>
            <a:r>
              <a:rPr lang="en-US" sz="2000" dirty="0" smtClean="0">
                <a:solidFill>
                  <a:schemeClr val="tx1">
                    <a:lumMod val="65000"/>
                    <a:lumOff val="35000"/>
                  </a:schemeClr>
                </a:solidFill>
              </a:rPr>
              <a:t>: http://www.tutorialsteacher.com/ioc/register-and-resolve-in-unity-container</a:t>
            </a:r>
          </a:p>
          <a:p>
            <a:pPr marL="0" indent="0">
              <a:spcBef>
                <a:spcPts val="0"/>
              </a:spcBef>
              <a:spcAft>
                <a:spcPts val="1800"/>
              </a:spcAft>
              <a:buNone/>
            </a:pPr>
            <a:r>
              <a:rPr lang="en-US" sz="2000" b="1" dirty="0" smtClean="0">
                <a:solidFill>
                  <a:schemeClr val="tx1">
                    <a:lumMod val="65000"/>
                    <a:lumOff val="35000"/>
                  </a:schemeClr>
                </a:solidFill>
              </a:rPr>
              <a:t>Code Coverage</a:t>
            </a:r>
            <a:r>
              <a:rPr lang="en-US" sz="2000" dirty="0" smtClean="0">
                <a:solidFill>
                  <a:schemeClr val="tx1">
                    <a:lumMod val="65000"/>
                    <a:lumOff val="35000"/>
                  </a:schemeClr>
                </a:solidFill>
              </a:rPr>
              <a:t>: https://msdn.microsoft.com/en-us/library/dd537628.aspx</a:t>
            </a:r>
            <a:endParaRPr lang="en-US" sz="2000" b="1" dirty="0" smtClean="0">
              <a:solidFill>
                <a:schemeClr val="tx1">
                  <a:lumMod val="65000"/>
                  <a:lumOff val="35000"/>
                </a:schemeClr>
              </a:solidFill>
            </a:endParaRPr>
          </a:p>
          <a:p>
            <a:pPr marL="0" indent="0">
              <a:spcBef>
                <a:spcPts val="0"/>
              </a:spcBef>
              <a:spcAft>
                <a:spcPts val="1800"/>
              </a:spcAft>
              <a:buNone/>
            </a:pPr>
            <a:r>
              <a:rPr lang="en-US" sz="2000" b="1" dirty="0" smtClean="0">
                <a:solidFill>
                  <a:schemeClr val="tx1">
                    <a:lumMod val="65000"/>
                    <a:lumOff val="35000"/>
                  </a:schemeClr>
                </a:solidFill>
              </a:rPr>
              <a:t>Postman</a:t>
            </a:r>
            <a:r>
              <a:rPr lang="en-US" sz="2000" dirty="0">
                <a:solidFill>
                  <a:schemeClr val="tx1">
                    <a:lumMod val="65000"/>
                    <a:lumOff val="35000"/>
                  </a:schemeClr>
                </a:solidFill>
              </a:rPr>
              <a:t>: http://blog.getpostman.com/2017/07/28/api-testing-tips-from-a-postman-professional/</a:t>
            </a:r>
            <a:endParaRPr lang="en-US" sz="2000" dirty="0" smtClean="0">
              <a:solidFill>
                <a:schemeClr val="tx1">
                  <a:lumMod val="65000"/>
                  <a:lumOff val="35000"/>
                </a:schemeClr>
              </a:solidFill>
            </a:endParaRPr>
          </a:p>
          <a:p>
            <a:pPr marL="0" indent="0">
              <a:spcBef>
                <a:spcPts val="0"/>
              </a:spcBef>
              <a:spcAft>
                <a:spcPts val="1800"/>
              </a:spcAft>
              <a:buNone/>
            </a:pPr>
            <a:r>
              <a:rPr lang="en-US" sz="2000" b="1" dirty="0" smtClean="0">
                <a:solidFill>
                  <a:schemeClr val="tx1">
                    <a:lumMod val="65000"/>
                    <a:lumOff val="35000"/>
                  </a:schemeClr>
                </a:solidFill>
              </a:rPr>
              <a:t>Tiny Validator</a:t>
            </a:r>
            <a:r>
              <a:rPr lang="en-US" sz="2000" dirty="0" smtClean="0">
                <a:solidFill>
                  <a:schemeClr val="tx1">
                    <a:lumMod val="65000"/>
                    <a:lumOff val="35000"/>
                  </a:schemeClr>
                </a:solidFill>
              </a:rPr>
              <a:t>: https</a:t>
            </a:r>
            <a:r>
              <a:rPr lang="en-US" sz="2000" dirty="0">
                <a:solidFill>
                  <a:schemeClr val="tx1">
                    <a:lumMod val="65000"/>
                    <a:lumOff val="35000"/>
                  </a:schemeClr>
                </a:solidFill>
              </a:rPr>
              <a:t>://geraintluff.github.io/tv4</a:t>
            </a:r>
            <a:r>
              <a:rPr lang="en-US" sz="2000" dirty="0" smtClean="0">
                <a:solidFill>
                  <a:schemeClr val="tx1">
                    <a:lumMod val="65000"/>
                    <a:lumOff val="35000"/>
                  </a:schemeClr>
                </a:solidFill>
              </a:rPr>
              <a:t>/</a:t>
            </a:r>
          </a:p>
          <a:p>
            <a:pPr marL="0" indent="0">
              <a:spcBef>
                <a:spcPts val="0"/>
              </a:spcBef>
              <a:spcAft>
                <a:spcPts val="1800"/>
              </a:spcAft>
              <a:buNone/>
            </a:pPr>
            <a:endParaRPr lang="en-US" sz="2000" b="1" dirty="0" smtClean="0">
              <a:solidFill>
                <a:schemeClr val="tx1">
                  <a:lumMod val="65000"/>
                  <a:lumOff val="35000"/>
                </a:schemeClr>
              </a:solidFill>
            </a:endParaRPr>
          </a:p>
          <a:p>
            <a:pPr marL="0" indent="0">
              <a:spcBef>
                <a:spcPts val="0"/>
              </a:spcBef>
              <a:spcAft>
                <a:spcPts val="1800"/>
              </a:spcAft>
              <a:buNone/>
            </a:pPr>
            <a:endParaRPr lang="en-US" sz="2000" b="1" dirty="0">
              <a:solidFill>
                <a:schemeClr val="tx1">
                  <a:lumMod val="65000"/>
                  <a:lumOff val="35000"/>
                </a:schemeClr>
              </a:solidFill>
            </a:endParaRPr>
          </a:p>
          <a:p>
            <a:pPr marL="0" indent="0">
              <a:spcBef>
                <a:spcPts val="0"/>
              </a:spcBef>
              <a:spcAft>
                <a:spcPts val="1800"/>
              </a:spcAft>
              <a:buNone/>
            </a:pPr>
            <a:r>
              <a:rPr lang="en-US" sz="2000" b="1" dirty="0" smtClean="0">
                <a:solidFill>
                  <a:schemeClr val="tx1">
                    <a:lumMod val="65000"/>
                    <a:lumOff val="35000"/>
                  </a:schemeClr>
                </a:solidFill>
              </a:rPr>
              <a:t>Slides</a:t>
            </a:r>
            <a:r>
              <a:rPr lang="en-US" sz="2000" dirty="0">
                <a:solidFill>
                  <a:schemeClr val="tx1">
                    <a:lumMod val="65000"/>
                    <a:lumOff val="35000"/>
                  </a:schemeClr>
                </a:solidFill>
              </a:rPr>
              <a:t>: https://speakerdeck.com/tonyazen/testing-the-endpoints-of-your-rest-apis</a:t>
            </a:r>
            <a:endParaRPr lang="en-US" sz="2000" dirty="0" smtClean="0">
              <a:solidFill>
                <a:schemeClr val="tx1">
                  <a:lumMod val="65000"/>
                  <a:lumOff val="35000"/>
                </a:schemeClr>
              </a:solidFill>
            </a:endParaRPr>
          </a:p>
          <a:p>
            <a:pPr marL="0" indent="0">
              <a:spcBef>
                <a:spcPts val="0"/>
              </a:spcBef>
              <a:spcAft>
                <a:spcPts val="1800"/>
              </a:spcAft>
              <a:buNone/>
            </a:pPr>
            <a:endParaRPr lang="en-US" sz="2000" dirty="0">
              <a:solidFill>
                <a:schemeClr val="tx1">
                  <a:lumMod val="65000"/>
                  <a:lumOff val="35000"/>
                </a:schemeClr>
              </a:solidFill>
            </a:endParaRPr>
          </a:p>
          <a:p>
            <a:pPr marL="0" indent="0">
              <a:buNone/>
            </a:pPr>
            <a:endParaRPr lang="en-US" dirty="0"/>
          </a:p>
        </p:txBody>
      </p:sp>
    </p:spTree>
    <p:extLst>
      <p:ext uri="{BB962C8B-B14F-4D97-AF65-F5344CB8AC3E}">
        <p14:creationId xmlns:p14="http://schemas.microsoft.com/office/powerpoint/2010/main" val="13972809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201" b="14746"/>
          <a:stretch/>
        </p:blipFill>
        <p:spPr>
          <a:xfrm>
            <a:off x="-17930" y="0"/>
            <a:ext cx="12209930" cy="6874933"/>
          </a:xfrm>
          <a:prstGeom prst="rect">
            <a:avLst/>
          </a:prstGeom>
        </p:spPr>
      </p:pic>
      <p:sp>
        <p:nvSpPr>
          <p:cNvPr id="5" name="Rectangle 4"/>
          <p:cNvSpPr/>
          <p:nvPr/>
        </p:nvSpPr>
        <p:spPr>
          <a:xfrm>
            <a:off x="-17930" y="1807285"/>
            <a:ext cx="12209930" cy="2710928"/>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p:cNvSpPr>
            <a:spLocks noGrp="1"/>
          </p:cNvSpPr>
          <p:nvPr>
            <p:ph type="ctrTitle"/>
          </p:nvPr>
        </p:nvSpPr>
        <p:spPr>
          <a:xfrm>
            <a:off x="1524000" y="756600"/>
            <a:ext cx="9144000" cy="2387600"/>
          </a:xfrm>
        </p:spPr>
        <p:txBody>
          <a:bodyPr>
            <a:normAutofit/>
          </a:bodyPr>
          <a:lstStyle/>
          <a:p>
            <a:r>
              <a:rPr lang="en-US" sz="8000" dirty="0" smtClean="0">
                <a:solidFill>
                  <a:schemeClr val="bg1">
                    <a:lumMod val="95000"/>
                  </a:schemeClr>
                </a:solidFill>
              </a:rPr>
              <a:t>Thank you</a:t>
            </a:r>
            <a:endParaRPr lang="en-US" sz="8000" dirty="0">
              <a:solidFill>
                <a:schemeClr val="bg1">
                  <a:lumMod val="95000"/>
                </a:schemeClr>
              </a:solidFill>
            </a:endParaRPr>
          </a:p>
        </p:txBody>
      </p:sp>
      <p:sp>
        <p:nvSpPr>
          <p:cNvPr id="3" name="Subtitle 2"/>
          <p:cNvSpPr>
            <a:spLocks noGrp="1"/>
          </p:cNvSpPr>
          <p:nvPr>
            <p:ph type="subTitle" idx="1"/>
          </p:nvPr>
        </p:nvSpPr>
        <p:spPr/>
        <p:txBody>
          <a:bodyPr>
            <a:normAutofit/>
          </a:bodyPr>
          <a:lstStyle/>
          <a:p>
            <a:r>
              <a:rPr lang="en-US" sz="4800" dirty="0" smtClean="0">
                <a:solidFill>
                  <a:schemeClr val="bg1">
                    <a:lumMod val="95000"/>
                  </a:schemeClr>
                </a:solidFill>
              </a:rPr>
              <a:t>@tonyazen</a:t>
            </a:r>
            <a:endParaRPr lang="en-US" sz="4800" dirty="0">
              <a:solidFill>
                <a:schemeClr val="bg1">
                  <a:lumMod val="95000"/>
                </a:schemeClr>
              </a:solidFill>
            </a:endParaRPr>
          </a:p>
        </p:txBody>
      </p:sp>
    </p:spTree>
    <p:extLst>
      <p:ext uri="{BB962C8B-B14F-4D97-AF65-F5344CB8AC3E}">
        <p14:creationId xmlns:p14="http://schemas.microsoft.com/office/powerpoint/2010/main" val="3890780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tx1">
                    <a:lumMod val="50000"/>
                    <a:lumOff val="50000"/>
                  </a:schemeClr>
                </a:solidFill>
              </a:rPr>
              <a:t>UI Tests</a:t>
            </a:r>
            <a:endParaRPr lang="en-US" sz="6000" dirty="0">
              <a:solidFill>
                <a:schemeClr val="tx1">
                  <a:lumMod val="50000"/>
                  <a:lumOff val="50000"/>
                </a:schemeClr>
              </a:solidFill>
            </a:endParaRPr>
          </a:p>
        </p:txBody>
      </p:sp>
      <p:sp>
        <p:nvSpPr>
          <p:cNvPr id="3" name="Content Placeholder 2"/>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18"/>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spcAft>
                <a:spcPts val="1800"/>
              </a:spcAft>
            </a:pPr>
            <a:r>
              <a:rPr lang="en-US" dirty="0" smtClean="0">
                <a:solidFill>
                  <a:schemeClr val="tx1">
                    <a:lumMod val="75000"/>
                    <a:lumOff val="25000"/>
                  </a:schemeClr>
                </a:solidFill>
              </a:rPr>
              <a:t>End-to-end tests</a:t>
            </a:r>
          </a:p>
          <a:p>
            <a:pPr marL="285750" indent="-285750">
              <a:spcBef>
                <a:spcPts val="0"/>
              </a:spcBef>
              <a:spcAft>
                <a:spcPts val="1800"/>
              </a:spcAft>
            </a:pPr>
            <a:r>
              <a:rPr lang="en-US" dirty="0" smtClean="0">
                <a:solidFill>
                  <a:schemeClr val="tx1">
                    <a:lumMod val="75000"/>
                    <a:lumOff val="25000"/>
                  </a:schemeClr>
                </a:solidFill>
              </a:rPr>
              <a:t>UI functionality</a:t>
            </a:r>
          </a:p>
          <a:p>
            <a:pPr marL="0" indent="0">
              <a:buNone/>
            </a:pPr>
            <a:endParaRPr lang="en-US" dirty="0" smtClean="0"/>
          </a:p>
          <a:p>
            <a:pPr marL="0" indent="0">
              <a:buNone/>
            </a:pPr>
            <a:endParaRPr lang="en-US" dirty="0" smtClean="0"/>
          </a:p>
          <a:p>
            <a:pPr marL="285750" indent="-285750"/>
            <a:endParaRPr lang="en-US" dirty="0"/>
          </a:p>
        </p:txBody>
      </p:sp>
      <p:sp>
        <p:nvSpPr>
          <p:cNvPr id="6" name="Flowchart: Process 5"/>
          <p:cNvSpPr/>
          <p:nvPr/>
        </p:nvSpPr>
        <p:spPr>
          <a:xfrm>
            <a:off x="232523" y="4771535"/>
            <a:ext cx="5366768" cy="137160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p:cNvSpPr/>
          <p:nvPr/>
        </p:nvSpPr>
        <p:spPr>
          <a:xfrm>
            <a:off x="232521" y="3399844"/>
            <a:ext cx="5366769" cy="1371600"/>
          </a:xfrm>
          <a:prstGeom prst="flowChartProcess">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p:cNvSpPr/>
          <p:nvPr/>
        </p:nvSpPr>
        <p:spPr>
          <a:xfrm>
            <a:off x="232521" y="2009422"/>
            <a:ext cx="5366770" cy="1389670"/>
          </a:xfrm>
          <a:prstGeom prst="flowChartProcess">
            <a:avLst/>
          </a:prstGeom>
          <a:solidFill>
            <a:srgbClr val="B6E5A5"/>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232530" y="2004913"/>
            <a:ext cx="5366760" cy="4141573"/>
          </a:xfrm>
          <a:prstGeom prst="triangl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28796" y="5134168"/>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Unit Tests</a:t>
            </a:r>
            <a:endParaRPr lang="en-US" sz="3600" dirty="0">
              <a:solidFill>
                <a:schemeClr val="tx1">
                  <a:lumMod val="65000"/>
                  <a:lumOff val="35000"/>
                </a:schemeClr>
              </a:solidFill>
            </a:endParaRPr>
          </a:p>
        </p:txBody>
      </p:sp>
      <p:sp>
        <p:nvSpPr>
          <p:cNvPr id="12" name="TextBox 11"/>
          <p:cNvSpPr txBox="1"/>
          <p:nvPr/>
        </p:nvSpPr>
        <p:spPr>
          <a:xfrm>
            <a:off x="1147331" y="3831093"/>
            <a:ext cx="3537147" cy="646331"/>
          </a:xfrm>
          <a:prstGeom prst="rect">
            <a:avLst/>
          </a:prstGeom>
          <a:noFill/>
        </p:spPr>
        <p:txBody>
          <a:bodyPr wrap="square" rtlCol="0">
            <a:spAutoFit/>
          </a:bodyPr>
          <a:lstStyle/>
          <a:p>
            <a:pPr algn="ctr"/>
            <a:r>
              <a:rPr lang="en-US" sz="3600" dirty="0" smtClean="0">
                <a:solidFill>
                  <a:schemeClr val="tx1">
                    <a:lumMod val="65000"/>
                    <a:lumOff val="35000"/>
                  </a:schemeClr>
                </a:solidFill>
              </a:rPr>
              <a:t>Service Tests</a:t>
            </a:r>
            <a:endParaRPr lang="en-US" sz="3600" dirty="0">
              <a:solidFill>
                <a:schemeClr val="tx1">
                  <a:lumMod val="65000"/>
                  <a:lumOff val="35000"/>
                </a:schemeClr>
              </a:solidFill>
            </a:endParaRPr>
          </a:p>
        </p:txBody>
      </p:sp>
      <p:sp>
        <p:nvSpPr>
          <p:cNvPr id="13" name="TextBox 12"/>
          <p:cNvSpPr txBox="1"/>
          <p:nvPr/>
        </p:nvSpPr>
        <p:spPr>
          <a:xfrm>
            <a:off x="1147331" y="2242763"/>
            <a:ext cx="3537147" cy="1200329"/>
          </a:xfrm>
          <a:prstGeom prst="rect">
            <a:avLst/>
          </a:prstGeom>
          <a:noFill/>
        </p:spPr>
        <p:txBody>
          <a:bodyPr wrap="square" rtlCol="0">
            <a:spAutoFit/>
          </a:bodyPr>
          <a:lstStyle/>
          <a:p>
            <a:pPr algn="ctr"/>
            <a:r>
              <a:rPr lang="en-US" sz="3600" dirty="0" smtClean="0">
                <a:solidFill>
                  <a:schemeClr val="tx1">
                    <a:lumMod val="65000"/>
                    <a:lumOff val="35000"/>
                  </a:schemeClr>
                </a:solidFill>
              </a:rPr>
              <a:t>UI</a:t>
            </a:r>
          </a:p>
          <a:p>
            <a:pPr algn="ctr"/>
            <a:r>
              <a:rPr lang="en-US" sz="3600" dirty="0" smtClean="0">
                <a:solidFill>
                  <a:schemeClr val="tx1">
                    <a:lumMod val="65000"/>
                    <a:lumOff val="35000"/>
                  </a:schemeClr>
                </a:solidFill>
              </a:rPr>
              <a:t>Tests</a:t>
            </a:r>
            <a:endParaRPr lang="en-US" sz="3600" dirty="0">
              <a:solidFill>
                <a:schemeClr val="tx1">
                  <a:lumMod val="65000"/>
                  <a:lumOff val="35000"/>
                </a:schemeClr>
              </a:solidFill>
            </a:endParaRPr>
          </a:p>
        </p:txBody>
      </p:sp>
      <p:sp>
        <p:nvSpPr>
          <p:cNvPr id="14" name="Right Triangle 13"/>
          <p:cNvSpPr/>
          <p:nvPr/>
        </p:nvSpPr>
        <p:spPr>
          <a:xfrm rot="10800000" flipH="1">
            <a:off x="-1623" y="1412111"/>
            <a:ext cx="3271515"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p:nvSpPr>
        <p:spPr>
          <a:xfrm rot="10800000">
            <a:off x="2540001" y="1377244"/>
            <a:ext cx="3277148" cy="504613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2232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23403</TotalTime>
  <Words>5344</Words>
  <Application>Microsoft Office PowerPoint</Application>
  <PresentationFormat>Widescreen</PresentationFormat>
  <Paragraphs>1047</Paragraphs>
  <Slides>81</Slides>
  <Notes>80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Calibri Light</vt:lpstr>
      <vt:lpstr>Consolas</vt:lpstr>
      <vt:lpstr>Courier New</vt:lpstr>
      <vt:lpstr>Segoe UI Symbol</vt:lpstr>
      <vt:lpstr>Times New Roman</vt:lpstr>
      <vt:lpstr>Wingdings</vt:lpstr>
      <vt:lpstr>Office Theme</vt:lpstr>
      <vt:lpstr>Testing the Endpoints</vt:lpstr>
      <vt:lpstr>Tonya Cooper</vt:lpstr>
      <vt:lpstr>PowerPoint Presentation</vt:lpstr>
      <vt:lpstr>Our Setlist</vt:lpstr>
      <vt:lpstr>Importance of Testing</vt:lpstr>
      <vt:lpstr>The Layers of Testing</vt:lpstr>
      <vt:lpstr>Unit Tests</vt:lpstr>
      <vt:lpstr>Service Tests</vt:lpstr>
      <vt:lpstr>UI Tests</vt:lpstr>
      <vt:lpstr>PowerPoint Presentation</vt:lpstr>
      <vt:lpstr>Unit Tests: Solving 2 problems</vt:lpstr>
      <vt:lpstr>PowerPoint Presentation</vt:lpstr>
      <vt:lpstr>PowerPoint Presentation</vt:lpstr>
      <vt:lpstr>PowerPoint Presentation</vt:lpstr>
      <vt:lpstr>PowerPoint Presentation</vt:lpstr>
      <vt:lpstr>Dependency Injection</vt:lpstr>
      <vt:lpstr>PowerPoint Presentation</vt:lpstr>
      <vt:lpstr>PowerPoint Presentation</vt:lpstr>
      <vt:lpstr>PowerPoint Presentation</vt:lpstr>
      <vt:lpstr>Mocking</vt:lpstr>
      <vt:lpstr>PowerPoint Presentation</vt:lpstr>
      <vt:lpstr>PowerPoint Presentation</vt:lpstr>
      <vt:lpstr>PowerPoint Presentation</vt:lpstr>
      <vt:lpstr>PowerPoint Presentation</vt:lpstr>
      <vt:lpstr>PowerPoint Presentation</vt:lpstr>
      <vt:lpstr>PowerPoint Presentation</vt:lpstr>
      <vt:lpstr>Analyze Code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 Testing  with Postman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the Endpoints</dc:title>
  <dc:creator>Cooper, Tonya</dc:creator>
  <cp:lastModifiedBy>Cooper, Tonya</cp:lastModifiedBy>
  <cp:revision>344</cp:revision>
  <dcterms:created xsi:type="dcterms:W3CDTF">2018-05-30T16:28:17Z</dcterms:created>
  <dcterms:modified xsi:type="dcterms:W3CDTF">2018-10-09T14:52:06Z</dcterms:modified>
</cp:coreProperties>
</file>